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1" r:id="rId3"/>
    <p:sldId id="257" r:id="rId4"/>
    <p:sldId id="258" r:id="rId5"/>
    <p:sldId id="259" r:id="rId6"/>
    <p:sldId id="262" r:id="rId7"/>
    <p:sldId id="264" r:id="rId8"/>
    <p:sldId id="263" r:id="rId9"/>
    <p:sldId id="266" r:id="rId10"/>
    <p:sldId id="267" r:id="rId11"/>
    <p:sldId id="269" r:id="rId12"/>
    <p:sldId id="268" r:id="rId13"/>
    <p:sldId id="272" r:id="rId14"/>
    <p:sldId id="273" r:id="rId15"/>
    <p:sldId id="261" r:id="rId16"/>
    <p:sldId id="260" r:id="rId17"/>
    <p:sldId id="274" r:id="rId18"/>
    <p:sldId id="270" r:id="rId19"/>
    <p:sldId id="287" r:id="rId20"/>
    <p:sldId id="286" r:id="rId21"/>
    <p:sldId id="285" r:id="rId22"/>
    <p:sldId id="284" r:id="rId23"/>
    <p:sldId id="283" r:id="rId24"/>
    <p:sldId id="282" r:id="rId25"/>
    <p:sldId id="281" r:id="rId26"/>
    <p:sldId id="280" r:id="rId27"/>
    <p:sldId id="279" r:id="rId28"/>
    <p:sldId id="278" r:id="rId29"/>
    <p:sldId id="277" r:id="rId30"/>
    <p:sldId id="276" r:id="rId31"/>
    <p:sldId id="275" r:id="rId32"/>
    <p:sldId id="296" r:id="rId33"/>
    <p:sldId id="295" r:id="rId34"/>
    <p:sldId id="294" r:id="rId35"/>
    <p:sldId id="293" r:id="rId36"/>
    <p:sldId id="292" r:id="rId37"/>
    <p:sldId id="291" r:id="rId38"/>
    <p:sldId id="290" r:id="rId39"/>
    <p:sldId id="289" r:id="rId40"/>
    <p:sldId id="288" r:id="rId41"/>
  </p:sldIdLst>
  <p:sldSz cx="6858000" cy="12192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1606F1-C4A1-64FF-7644-3EA92988481A}" v="1898" dt="2020-06-19T14:12:31.032"/>
    <p1510:client id="{01A29CC4-BE9E-868D-2589-F8E53C08B022}" v="499" dt="2020-06-11T13:56:28.590"/>
    <p1510:client id="{15008481-D24B-40EF-4467-D3E7AE1A1491}" v="5477" dt="2020-06-18T17:25:33.290"/>
    <p1510:client id="{35621A64-1BD1-234D-20EA-370292BB7663}" v="118" dt="2020-06-08T19:18:25.079"/>
    <p1510:client id="{46F86C7D-C562-3EA7-EFDC-4DDF44024017}" v="2771" dt="2020-06-03T19:19:45.841"/>
    <p1510:client id="{53A1BA5B-9E25-E423-1B11-A878DC94FEDD}" v="1879" dt="2020-06-05T16:20:12.465"/>
    <p1510:client id="{54EE8214-3462-1F4C-DC45-969CD3A32635}" v="84" dt="2020-06-08T21:15:40.336"/>
    <p1510:client id="{66B298FE-67C9-47F6-1139-BAA55ED2D5E0}" v="1059" dt="2020-06-04T17:16:32.180"/>
    <p1510:client id="{8A24D18B-0BA8-0A46-3073-6CE6D5EDE09E}" v="62" dt="2020-06-04T09:48:37.902"/>
    <p1510:client id="{93E803F3-986B-A60D-1041-8AD85908693D}" v="1683" dt="2020-06-03T15:14:31.733"/>
    <p1510:client id="{963CE239-15F5-8E42-5D8C-4B9518FA9A5E}" v="39" dt="2020-06-08T14:11:20.378"/>
    <p1510:client id="{A402D8EB-CBE0-FA7C-F3BB-D81C5A28316C}" v="12" dt="2020-07-09T11:08:34.919"/>
    <p1510:client id="{C1738D34-EA78-1EF5-72A9-9459D7C6CDB3}" v="270" dt="2020-06-11T17:10:51.606"/>
    <p1510:client id="{D60A5F9A-78A9-D08A-220D-CA5AA77FF24D}" v="133" dt="2020-06-03T15:49:18.797"/>
    <p1510:client id="{F6AAAA87-4176-B9E1-E5E2-2FC9D78847CA}" v="236" dt="2020-06-18T17:54:28.5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857250" y="6403623"/>
            <a:ext cx="5143500" cy="2943577"/>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81980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19007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3375"/>
            </a:lvl1pPr>
          </a:lstStyle>
          <a:p>
            <a:r>
              <a:rPr lang="en-US"/>
              <a:t>Click to edit Master title style</a:t>
            </a:r>
          </a:p>
        </p:txBody>
      </p:sp>
      <p:sp>
        <p:nvSpPr>
          <p:cNvPr id="3" name="Text Placeholder 2"/>
          <p:cNvSpPr>
            <a:spLocks noGrp="1"/>
          </p:cNvSpPr>
          <p:nvPr>
            <p:ph type="body" idx="1"/>
          </p:nvPr>
        </p:nvSpPr>
        <p:spPr>
          <a:xfrm>
            <a:off x="467916" y="8159048"/>
            <a:ext cx="5915025" cy="2666999"/>
          </a:xfrm>
        </p:spPr>
        <p:txBody>
          <a:bodyPr/>
          <a:lstStyle>
            <a:lvl1pPr marL="0" indent="0">
              <a:buNone/>
              <a:defRPr sz="1350">
                <a:solidFill>
                  <a:schemeClr val="tx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59512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71057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80128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52815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46133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1800"/>
            </a:lvl1pPr>
          </a:lstStyle>
          <a:p>
            <a:r>
              <a:rPr lang="en-US"/>
              <a:t>Click to edit Master title style</a:t>
            </a:r>
          </a:p>
        </p:txBody>
      </p:sp>
      <p:sp>
        <p:nvSpPr>
          <p:cNvPr id="3" name="Content Placeholder 2"/>
          <p:cNvSpPr>
            <a:spLocks noGrp="1"/>
          </p:cNvSpPr>
          <p:nvPr>
            <p:ph idx="1"/>
          </p:nvPr>
        </p:nvSpPr>
        <p:spPr>
          <a:xfrm>
            <a:off x="2915543" y="1755425"/>
            <a:ext cx="3471863" cy="8664222"/>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3657600"/>
            <a:ext cx="2211884"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49247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1800"/>
            </a:lvl1pPr>
          </a:lstStyle>
          <a:p>
            <a:r>
              <a:rPr lang="en-US"/>
              <a:t>Click to edit Master title style</a:t>
            </a:r>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p:cNvSpPr>
            <a:spLocks noGrp="1"/>
          </p:cNvSpPr>
          <p:nvPr>
            <p:ph type="body" sz="half" idx="2"/>
          </p:nvPr>
        </p:nvSpPr>
        <p:spPr>
          <a:xfrm>
            <a:off x="472381" y="3657600"/>
            <a:ext cx="2211884"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84089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09984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54066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675">
                <a:solidFill>
                  <a:schemeClr val="tx1">
                    <a:tint val="75000"/>
                  </a:schemeClr>
                </a:solidFill>
              </a:defRPr>
            </a:lvl1pPr>
          </a:lstStyle>
          <a:p>
            <a:fld id="{C764DE79-268F-4C1A-8933-263129D2AF90}" type="datetimeFigureOut">
              <a:rPr lang="en-US" dirty="0"/>
              <a:t>7/9/2020</a:t>
            </a:fld>
            <a:endParaRPr lang="en-US"/>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675">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1647007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2.png"/><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2.png"/><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drawing&#10;&#10;Description generated with very high confidence">
            <a:extLst>
              <a:ext uri="{FF2B5EF4-FFF2-40B4-BE49-F238E27FC236}">
                <a16:creationId xmlns:a16="http://schemas.microsoft.com/office/drawing/2014/main" id="{A080A824-4159-4E33-8B10-E5B03C956735}"/>
              </a:ext>
            </a:extLst>
          </p:cNvPr>
          <p:cNvPicPr>
            <a:picLocks noChangeAspect="1"/>
          </p:cNvPicPr>
          <p:nvPr/>
        </p:nvPicPr>
        <p:blipFill>
          <a:blip r:embed="rId2"/>
          <a:stretch>
            <a:fillRect/>
          </a:stretch>
        </p:blipFill>
        <p:spPr>
          <a:xfrm>
            <a:off x="293130" y="8196122"/>
            <a:ext cx="6316132" cy="3696183"/>
          </a:xfrm>
          <a:prstGeom prst="rect">
            <a:avLst/>
          </a:prstGeom>
        </p:spPr>
      </p:pic>
      <p:sp>
        <p:nvSpPr>
          <p:cNvPr id="6" name="Rectangle 5">
            <a:extLst>
              <a:ext uri="{FF2B5EF4-FFF2-40B4-BE49-F238E27FC236}">
                <a16:creationId xmlns:a16="http://schemas.microsoft.com/office/drawing/2014/main" id="{B5148E42-BAD0-45CA-A9C9-DB99BD0280AD}"/>
              </a:ext>
            </a:extLst>
          </p:cNvPr>
          <p:cNvSpPr/>
          <p:nvPr/>
        </p:nvSpPr>
        <p:spPr>
          <a:xfrm>
            <a:off x="3513666" y="3318933"/>
            <a:ext cx="3200400" cy="308186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b="1">
                <a:solidFill>
                  <a:schemeClr val="bg1"/>
                </a:solidFill>
                <a:latin typeface="Arial Nova"/>
                <a:ea typeface="+mn-lt"/>
                <a:cs typeface="+mn-lt"/>
              </a:rPr>
              <a:t>Exam questions and model answers</a:t>
            </a:r>
          </a:p>
          <a:p>
            <a:pPr algn="just"/>
            <a:endParaRPr lang="en-GB" b="1">
              <a:solidFill>
                <a:schemeClr val="bg1"/>
              </a:solidFill>
              <a:latin typeface="Arial Nova"/>
              <a:ea typeface="+mn-lt"/>
              <a:cs typeface="+mn-lt"/>
            </a:endParaRPr>
          </a:p>
          <a:p>
            <a:pPr algn="just"/>
            <a:r>
              <a:rPr lang="en-US" i="1">
                <a:solidFill>
                  <a:schemeClr val="bg1"/>
                </a:solidFill>
                <a:latin typeface="Arial Nova"/>
                <a:ea typeface="+mn-lt"/>
                <a:cs typeface="+mn-lt"/>
              </a:rPr>
              <a:t>This booklet will help you understand what is expected of you in your exam. We will learn how to answer the question effectively and how to avoid common errors. </a:t>
            </a:r>
            <a:endParaRPr lang="en-US">
              <a:solidFill>
                <a:schemeClr val="bg1"/>
              </a:solidFill>
              <a:latin typeface="Arial Nova"/>
              <a:cs typeface="Calibri"/>
            </a:endParaRPr>
          </a:p>
        </p:txBody>
      </p:sp>
      <p:sp>
        <p:nvSpPr>
          <p:cNvPr id="7" name="Rectangle 6">
            <a:extLst>
              <a:ext uri="{FF2B5EF4-FFF2-40B4-BE49-F238E27FC236}">
                <a16:creationId xmlns:a16="http://schemas.microsoft.com/office/drawing/2014/main" id="{1B32E640-8F5D-49EF-8F1E-8D31B602AA15}"/>
              </a:ext>
            </a:extLst>
          </p:cNvPr>
          <p:cNvSpPr/>
          <p:nvPr/>
        </p:nvSpPr>
        <p:spPr>
          <a:xfrm>
            <a:off x="160865" y="169333"/>
            <a:ext cx="3200400" cy="308186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a:solidFill>
                  <a:schemeClr val="bg1"/>
                </a:solidFill>
                <a:latin typeface="Arial Nova"/>
                <a:ea typeface="+mn-lt"/>
                <a:cs typeface="+mn-lt"/>
              </a:rPr>
              <a:t>Lord of the Flies </a:t>
            </a:r>
          </a:p>
        </p:txBody>
      </p:sp>
      <p:sp>
        <p:nvSpPr>
          <p:cNvPr id="10" name="Rectangle 9">
            <a:extLst>
              <a:ext uri="{FF2B5EF4-FFF2-40B4-BE49-F238E27FC236}">
                <a16:creationId xmlns:a16="http://schemas.microsoft.com/office/drawing/2014/main" id="{7E6BCA92-4CB8-4E30-A184-5370625C6E2E}"/>
              </a:ext>
            </a:extLst>
          </p:cNvPr>
          <p:cNvSpPr/>
          <p:nvPr/>
        </p:nvSpPr>
        <p:spPr>
          <a:xfrm>
            <a:off x="3513664" y="169332"/>
            <a:ext cx="3200400" cy="308186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a:solidFill>
                  <a:schemeClr val="bg1"/>
                </a:solidFill>
                <a:latin typeface="Arial Nova"/>
                <a:cs typeface="Calibri"/>
              </a:rPr>
              <a:t>Slow essay planning </a:t>
            </a:r>
          </a:p>
          <a:p>
            <a:pPr algn="ctr"/>
            <a:r>
              <a:rPr lang="en-US" i="1">
                <a:solidFill>
                  <a:schemeClr val="bg1"/>
                </a:solidFill>
                <a:latin typeface="Arial Nova"/>
                <a:cs typeface="Calibri"/>
              </a:rPr>
              <a:t>Speed planning </a:t>
            </a:r>
          </a:p>
          <a:p>
            <a:pPr algn="ctr"/>
            <a:r>
              <a:rPr lang="en-US" i="1">
                <a:solidFill>
                  <a:schemeClr val="bg1"/>
                </a:solidFill>
                <a:latin typeface="Arial Nova"/>
                <a:cs typeface="Calibri"/>
              </a:rPr>
              <a:t>Assessment </a:t>
            </a:r>
          </a:p>
        </p:txBody>
      </p:sp>
      <p:sp>
        <p:nvSpPr>
          <p:cNvPr id="11" name="Rectangle 10">
            <a:extLst>
              <a:ext uri="{FF2B5EF4-FFF2-40B4-BE49-F238E27FC236}">
                <a16:creationId xmlns:a16="http://schemas.microsoft.com/office/drawing/2014/main" id="{90ED6253-D17B-495E-B97F-BD1868F24F63}"/>
              </a:ext>
            </a:extLst>
          </p:cNvPr>
          <p:cNvSpPr/>
          <p:nvPr/>
        </p:nvSpPr>
        <p:spPr>
          <a:xfrm>
            <a:off x="160865" y="3318932"/>
            <a:ext cx="3200400" cy="308186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b="1">
              <a:solidFill>
                <a:schemeClr val="tx1"/>
              </a:solidFill>
              <a:latin typeface="Berlin Sans FB"/>
              <a:cs typeface="Calibri"/>
            </a:endParaRPr>
          </a:p>
        </p:txBody>
      </p:sp>
      <p:pic>
        <p:nvPicPr>
          <p:cNvPr id="12" name="Picture 12" descr="A close up of a logo&#10;&#10;Description generated with very high confidence">
            <a:extLst>
              <a:ext uri="{FF2B5EF4-FFF2-40B4-BE49-F238E27FC236}">
                <a16:creationId xmlns:a16="http://schemas.microsoft.com/office/drawing/2014/main" id="{2FDA37F6-F510-404E-B607-16569A0F46B6}"/>
              </a:ext>
            </a:extLst>
          </p:cNvPr>
          <p:cNvPicPr>
            <a:picLocks noChangeAspect="1"/>
          </p:cNvPicPr>
          <p:nvPr/>
        </p:nvPicPr>
        <p:blipFill rotWithShape="1">
          <a:blip r:embed="rId3"/>
          <a:srcRect b="17901"/>
          <a:stretch/>
        </p:blipFill>
        <p:spPr>
          <a:xfrm>
            <a:off x="381000" y="3725333"/>
            <a:ext cx="2743200" cy="2252135"/>
          </a:xfrm>
          <a:prstGeom prst="rect">
            <a:avLst/>
          </a:prstGeom>
        </p:spPr>
      </p:pic>
      <p:sp>
        <p:nvSpPr>
          <p:cNvPr id="13" name="TextBox 12">
            <a:extLst>
              <a:ext uri="{FF2B5EF4-FFF2-40B4-BE49-F238E27FC236}">
                <a16:creationId xmlns:a16="http://schemas.microsoft.com/office/drawing/2014/main" id="{D00F54E9-DAC7-4DD5-B411-4465D985BDCF}"/>
              </a:ext>
            </a:extLst>
          </p:cNvPr>
          <p:cNvSpPr txBox="1"/>
          <p:nvPr/>
        </p:nvSpPr>
        <p:spPr>
          <a:xfrm>
            <a:off x="397934" y="6731000"/>
            <a:ext cx="274320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latin typeface="Arial Nova"/>
                <a:cs typeface="Segoe UI"/>
              </a:rPr>
              <a:t>Name: </a:t>
            </a:r>
            <a:r>
              <a:rPr lang="en-US" sz="2800">
                <a:latin typeface="Arial Nova"/>
                <a:cs typeface="Segoe UI"/>
              </a:rPr>
              <a:t>​</a:t>
            </a:r>
          </a:p>
          <a:p>
            <a:r>
              <a:rPr lang="en-US" sz="2800" b="1">
                <a:latin typeface="Arial Nova"/>
                <a:cs typeface="Segoe UI"/>
              </a:rPr>
              <a:t>Teacher: </a:t>
            </a:r>
            <a:r>
              <a:rPr lang="en-US" sz="2800">
                <a:latin typeface="Arial Nova"/>
                <a:cs typeface="Segoe UI"/>
              </a:rPr>
              <a:t>​</a:t>
            </a:r>
          </a:p>
          <a:p>
            <a:r>
              <a:rPr lang="en-US" sz="2800" b="1">
                <a:latin typeface="Arial Nova"/>
                <a:cs typeface="Segoe UI"/>
              </a:rPr>
              <a:t>Class: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I do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539430"/>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FFFFFF"/>
                </a:solidFill>
                <a:cs typeface="Calibri"/>
              </a:rPr>
              <a:t>I have completed the first slow planning section for an exam question. </a:t>
            </a:r>
            <a:endParaRPr lang="en-US"/>
          </a:p>
          <a:p>
            <a:endParaRPr lang="en-US" sz="1600" dirty="0">
              <a:solidFill>
                <a:srgbClr val="FFFFFF"/>
              </a:solidFill>
              <a:cs typeface="Calibri"/>
            </a:endParaRPr>
          </a:p>
          <a:p>
            <a:r>
              <a:rPr lang="en-US" sz="1600">
                <a:solidFill>
                  <a:srgbClr val="FFFFFF"/>
                </a:solidFill>
                <a:cs typeface="Calibri"/>
              </a:rPr>
              <a:t>Read </a:t>
            </a:r>
            <a:r>
              <a:rPr lang="en-US" sz="1600" dirty="0">
                <a:solidFill>
                  <a:srgbClr val="FFFFFF"/>
                </a:solidFill>
                <a:cs typeface="Calibri"/>
              </a:rPr>
              <a:t>through and follow the slow planning structure. </a:t>
            </a:r>
            <a:r>
              <a:rPr lang="en-US" sz="1600">
                <a:solidFill>
                  <a:srgbClr val="FFFFFF"/>
                </a:solidFill>
                <a:cs typeface="Calibri"/>
              </a:rPr>
              <a:t>You will then attempt to write an essay response using the plan I have produced for you. </a:t>
            </a:r>
            <a:endParaRPr lang="en-US"/>
          </a:p>
          <a:p>
            <a:endParaRPr lang="en-US" sz="1600" dirty="0">
              <a:solidFill>
                <a:srgbClr val="FFFFFF"/>
              </a:solidFill>
              <a:cs typeface="Calibri"/>
            </a:endParaRPr>
          </a:p>
          <a:p>
            <a:r>
              <a:rPr lang="en-US" sz="1600">
                <a:solidFill>
                  <a:srgbClr val="FFFFFF"/>
                </a:solidFill>
                <a:cs typeface="Calibri"/>
              </a:rPr>
              <a:t>This will help you understand the process for dissecting an exam question, how to appraoch the extract and cover the wider novel. </a:t>
            </a:r>
            <a:endParaRPr lang="en-US" sz="1600" dirty="0">
              <a:solidFill>
                <a:srgbClr val="FFFFFF"/>
              </a:solidFill>
              <a:cs typeface="Calibri"/>
            </a:endParaRPr>
          </a:p>
          <a:p>
            <a:endParaRPr lang="en-US" sz="1600" dirty="0">
              <a:solidFill>
                <a:srgbClr val="FFFFFF"/>
              </a:solidFill>
              <a:cs typeface="Calibri"/>
            </a:endParaRPr>
          </a:p>
          <a:p>
            <a:r>
              <a:rPr lang="en-US" sz="1600" dirty="0">
                <a:solidFill>
                  <a:srgbClr val="FFFFFF"/>
                </a:solidFill>
                <a:cs typeface="Calibri"/>
              </a:rPr>
              <a:t>In your exam you </a:t>
            </a:r>
            <a:r>
              <a:rPr lang="en-US" sz="1600">
                <a:solidFill>
                  <a:srgbClr val="FFFFFF"/>
                </a:solidFill>
                <a:cs typeface="Calibri"/>
              </a:rPr>
              <a:t>will not have enough time to make an extensive plan like this. As you become more confident, we will gradually reduce the planning process.</a:t>
            </a:r>
          </a:p>
          <a:p>
            <a:endParaRPr lang="en-US" sz="1600" dirty="0">
              <a:solidFill>
                <a:srgbClr val="FFFFFF"/>
              </a:solidFill>
              <a:cs typeface="Calibri"/>
            </a:endParaRPr>
          </a:p>
          <a:p>
            <a:r>
              <a:rPr lang="en-US" sz="1600">
                <a:solidFill>
                  <a:srgbClr val="FFFFFF"/>
                </a:solidFill>
                <a:cs typeface="Calibri"/>
              </a:rPr>
              <a:t>After you have completed the essay send it to Miss Webb for feedback. </a:t>
            </a:r>
            <a:endParaRPr lang="en-US" sz="1600" dirty="0">
              <a:solidFill>
                <a:srgbClr val="FFFFFF"/>
              </a:solidFill>
              <a:cs typeface="Calibri"/>
            </a:endParaRPr>
          </a:p>
          <a:p>
            <a:endParaRPr lang="en-US" sz="1600" dirty="0">
              <a:solidFill>
                <a:srgbClr val="FFFFFF"/>
              </a:solidFill>
              <a:cs typeface="Calibri"/>
            </a:endParaRPr>
          </a:p>
          <a:p>
            <a:r>
              <a:rPr lang="en-US" sz="1600">
                <a:solidFill>
                  <a:schemeClr val="bg1"/>
                </a:solidFill>
                <a:cs typeface="Calibri"/>
              </a:rPr>
              <a:t>a.webb@childwallssa.org</a:t>
            </a:r>
            <a:r>
              <a:rPr lang="en-US" sz="1600" dirty="0">
                <a:solidFill>
                  <a:schemeClr val="bg1"/>
                </a:solidFill>
                <a:cs typeface="Calibri"/>
              </a:rPr>
              <a:t> </a:t>
            </a:r>
          </a:p>
        </p:txBody>
      </p:sp>
    </p:spTree>
    <p:extLst>
      <p:ext uri="{BB962C8B-B14F-4D97-AF65-F5344CB8AC3E}">
        <p14:creationId xmlns:p14="http://schemas.microsoft.com/office/powerpoint/2010/main" val="2960288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social media post&#10;&#10;Description generated with very high confidence">
            <a:extLst>
              <a:ext uri="{FF2B5EF4-FFF2-40B4-BE49-F238E27FC236}">
                <a16:creationId xmlns:a16="http://schemas.microsoft.com/office/drawing/2014/main" id="{003AA2F0-640D-4820-BBB3-8891D0CF4A26}"/>
              </a:ext>
            </a:extLst>
          </p:cNvPr>
          <p:cNvPicPr>
            <a:picLocks noChangeAspect="1"/>
          </p:cNvPicPr>
          <p:nvPr/>
        </p:nvPicPr>
        <p:blipFill rotWithShape="1">
          <a:blip r:embed="rId2"/>
          <a:srcRect l="6357" r="5326" b="150"/>
          <a:stretch/>
        </p:blipFill>
        <p:spPr>
          <a:xfrm>
            <a:off x="101223" y="2818312"/>
            <a:ext cx="6542899" cy="8454704"/>
          </a:xfrm>
          <a:prstGeom prst="rect">
            <a:avLst/>
          </a:prstGeom>
        </p:spPr>
      </p:pic>
      <p:sp>
        <p:nvSpPr>
          <p:cNvPr id="5" name="TextBox 4">
            <a:extLst>
              <a:ext uri="{FF2B5EF4-FFF2-40B4-BE49-F238E27FC236}">
                <a16:creationId xmlns:a16="http://schemas.microsoft.com/office/drawing/2014/main" id="{BB8B3D00-3B4E-4840-BA5B-DB1BD16A2F1F}"/>
              </a:ext>
            </a:extLst>
          </p:cNvPr>
          <p:cNvSpPr txBox="1"/>
          <p:nvPr/>
        </p:nvSpPr>
        <p:spPr>
          <a:xfrm>
            <a:off x="101220" y="-113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t>The question </a:t>
            </a:r>
            <a:endParaRPr lang="en-US" sz="2800" b="1">
              <a:cs typeface="Calibri"/>
            </a:endParaRPr>
          </a:p>
        </p:txBody>
      </p:sp>
      <p:sp>
        <p:nvSpPr>
          <p:cNvPr id="6" name="Oval 5">
            <a:extLst>
              <a:ext uri="{FF2B5EF4-FFF2-40B4-BE49-F238E27FC236}">
                <a16:creationId xmlns:a16="http://schemas.microsoft.com/office/drawing/2014/main" id="{C412BF28-44D4-4F6D-9C7F-FF369C8754FD}"/>
              </a:ext>
            </a:extLst>
          </p:cNvPr>
          <p:cNvSpPr/>
          <p:nvPr/>
        </p:nvSpPr>
        <p:spPr>
          <a:xfrm>
            <a:off x="555720" y="618272"/>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1</a:t>
            </a:r>
            <a:endParaRPr lang="en-US"/>
          </a:p>
        </p:txBody>
      </p:sp>
      <p:sp>
        <p:nvSpPr>
          <p:cNvPr id="8" name="TextBox 7">
            <a:extLst>
              <a:ext uri="{FF2B5EF4-FFF2-40B4-BE49-F238E27FC236}">
                <a16:creationId xmlns:a16="http://schemas.microsoft.com/office/drawing/2014/main" id="{290D2FE4-2612-410D-9FC6-704433CA045A}"/>
              </a:ext>
            </a:extLst>
          </p:cNvPr>
          <p:cNvSpPr txBox="1"/>
          <p:nvPr/>
        </p:nvSpPr>
        <p:spPr>
          <a:xfrm>
            <a:off x="40800" y="1064384"/>
            <a:ext cx="136705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Highlight the key words in the text to ensure you find the focus of the question.</a:t>
            </a:r>
          </a:p>
        </p:txBody>
      </p:sp>
      <p:cxnSp>
        <p:nvCxnSpPr>
          <p:cNvPr id="9" name="Straight Arrow Connector 8">
            <a:extLst>
              <a:ext uri="{FF2B5EF4-FFF2-40B4-BE49-F238E27FC236}">
                <a16:creationId xmlns:a16="http://schemas.microsoft.com/office/drawing/2014/main" id="{2D6B6CFF-6304-44B5-AEC6-2E0F0E69FE54}"/>
              </a:ext>
            </a:extLst>
          </p:cNvPr>
          <p:cNvCxnSpPr/>
          <p:nvPr/>
        </p:nvCxnSpPr>
        <p:spPr>
          <a:xfrm>
            <a:off x="1530256" y="557852"/>
            <a:ext cx="11373" cy="1569491"/>
          </a:xfrm>
          <a:prstGeom prst="straightConnector1">
            <a:avLst/>
          </a:prstGeom>
        </p:spPr>
        <p:style>
          <a:lnRef idx="3">
            <a:schemeClr val="dk1"/>
          </a:lnRef>
          <a:fillRef idx="0">
            <a:schemeClr val="dk1"/>
          </a:fillRef>
          <a:effectRef idx="2">
            <a:schemeClr val="dk1"/>
          </a:effectRef>
          <a:fontRef idx="minor">
            <a:schemeClr val="tx1"/>
          </a:fontRef>
        </p:style>
      </p:cxnSp>
      <p:sp>
        <p:nvSpPr>
          <p:cNvPr id="10" name="Oval 9">
            <a:extLst>
              <a:ext uri="{FF2B5EF4-FFF2-40B4-BE49-F238E27FC236}">
                <a16:creationId xmlns:a16="http://schemas.microsoft.com/office/drawing/2014/main" id="{5B16379A-173D-45D7-9FCC-D22D4D8C1CC3}"/>
              </a:ext>
            </a:extLst>
          </p:cNvPr>
          <p:cNvSpPr/>
          <p:nvPr/>
        </p:nvSpPr>
        <p:spPr>
          <a:xfrm>
            <a:off x="2261690" y="618271"/>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2</a:t>
            </a:r>
          </a:p>
        </p:txBody>
      </p:sp>
      <p:sp>
        <p:nvSpPr>
          <p:cNvPr id="11" name="TextBox 10">
            <a:extLst>
              <a:ext uri="{FF2B5EF4-FFF2-40B4-BE49-F238E27FC236}">
                <a16:creationId xmlns:a16="http://schemas.microsoft.com/office/drawing/2014/main" id="{B6A57830-92D4-4795-A963-39C84E9A67B8}"/>
              </a:ext>
            </a:extLst>
          </p:cNvPr>
          <p:cNvSpPr txBox="1"/>
          <p:nvPr/>
        </p:nvSpPr>
        <p:spPr>
          <a:xfrm>
            <a:off x="1598919" y="1064383"/>
            <a:ext cx="159451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Read the extract and identify where in the novel this extract is from. What key events happened before and after this.  </a:t>
            </a:r>
          </a:p>
        </p:txBody>
      </p:sp>
      <p:cxnSp>
        <p:nvCxnSpPr>
          <p:cNvPr id="12" name="Straight Arrow Connector 11">
            <a:extLst>
              <a:ext uri="{FF2B5EF4-FFF2-40B4-BE49-F238E27FC236}">
                <a16:creationId xmlns:a16="http://schemas.microsoft.com/office/drawing/2014/main" id="{FDB342B7-0458-4D3E-BC2C-A8D29D534AE6}"/>
              </a:ext>
            </a:extLst>
          </p:cNvPr>
          <p:cNvCxnSpPr>
            <a:cxnSpLocks/>
          </p:cNvCxnSpPr>
          <p:nvPr/>
        </p:nvCxnSpPr>
        <p:spPr>
          <a:xfrm>
            <a:off x="3304464" y="557851"/>
            <a:ext cx="11373" cy="1569491"/>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32A7AA1D-EFB9-4176-9286-BA9B488E53EF}"/>
              </a:ext>
            </a:extLst>
          </p:cNvPr>
          <p:cNvCxnSpPr>
            <a:cxnSpLocks/>
          </p:cNvCxnSpPr>
          <p:nvPr/>
        </p:nvCxnSpPr>
        <p:spPr>
          <a:xfrm>
            <a:off x="5203778" y="557851"/>
            <a:ext cx="11373" cy="1569491"/>
          </a:xfrm>
          <a:prstGeom prst="straightConnector1">
            <a:avLst/>
          </a:prstGeom>
        </p:spPr>
        <p:style>
          <a:lnRef idx="3">
            <a:schemeClr val="dk1"/>
          </a:lnRef>
          <a:fillRef idx="0">
            <a:schemeClr val="dk1"/>
          </a:fillRef>
          <a:effectRef idx="2">
            <a:schemeClr val="dk1"/>
          </a:effectRef>
          <a:fontRef idx="minor">
            <a:schemeClr val="tx1"/>
          </a:fontRef>
        </p:style>
      </p:cxnSp>
      <p:sp>
        <p:nvSpPr>
          <p:cNvPr id="15" name="Oval 14">
            <a:extLst>
              <a:ext uri="{FF2B5EF4-FFF2-40B4-BE49-F238E27FC236}">
                <a16:creationId xmlns:a16="http://schemas.microsoft.com/office/drawing/2014/main" id="{8B01D604-30F8-44E9-939B-16BF13D56E28}"/>
              </a:ext>
            </a:extLst>
          </p:cNvPr>
          <p:cNvSpPr/>
          <p:nvPr/>
        </p:nvSpPr>
        <p:spPr>
          <a:xfrm>
            <a:off x="4081391" y="618271"/>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3</a:t>
            </a:r>
          </a:p>
        </p:txBody>
      </p:sp>
      <p:sp>
        <p:nvSpPr>
          <p:cNvPr id="16" name="TextBox 15">
            <a:extLst>
              <a:ext uri="{FF2B5EF4-FFF2-40B4-BE49-F238E27FC236}">
                <a16:creationId xmlns:a16="http://schemas.microsoft.com/office/drawing/2014/main" id="{8F6D0066-E04B-456C-9EF4-56C85F3BBDEF}"/>
              </a:ext>
            </a:extLst>
          </p:cNvPr>
          <p:cNvSpPr txBox="1"/>
          <p:nvPr/>
        </p:nvSpPr>
        <p:spPr>
          <a:xfrm>
            <a:off x="3373127" y="1064381"/>
            <a:ext cx="1753737"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Read the extract again and highlight quotations that fit the focus of the question. Ensure you identify quotations from the beginning, middle and the end of the extract. </a:t>
            </a:r>
          </a:p>
        </p:txBody>
      </p:sp>
      <p:sp>
        <p:nvSpPr>
          <p:cNvPr id="17" name="Oval 16">
            <a:extLst>
              <a:ext uri="{FF2B5EF4-FFF2-40B4-BE49-F238E27FC236}">
                <a16:creationId xmlns:a16="http://schemas.microsoft.com/office/drawing/2014/main" id="{A1F2BD07-2CDC-4929-A997-A1236B2AE021}"/>
              </a:ext>
            </a:extLst>
          </p:cNvPr>
          <p:cNvSpPr/>
          <p:nvPr/>
        </p:nvSpPr>
        <p:spPr>
          <a:xfrm>
            <a:off x="5844226" y="618270"/>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4</a:t>
            </a:r>
          </a:p>
        </p:txBody>
      </p:sp>
      <p:sp>
        <p:nvSpPr>
          <p:cNvPr id="18" name="TextBox 17">
            <a:extLst>
              <a:ext uri="{FF2B5EF4-FFF2-40B4-BE49-F238E27FC236}">
                <a16:creationId xmlns:a16="http://schemas.microsoft.com/office/drawing/2014/main" id="{EE90B960-4047-44AA-9FCC-5632698F1998}"/>
              </a:ext>
            </a:extLst>
          </p:cNvPr>
          <p:cNvSpPr txBox="1"/>
          <p:nvPr/>
        </p:nvSpPr>
        <p:spPr>
          <a:xfrm>
            <a:off x="5147335" y="1064380"/>
            <a:ext cx="1753737"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Now plan to include your knowledge of the wider novel. What key events, characters , themes and symbols relate to the question focus? What quotations can you recall to support your points. </a:t>
            </a:r>
          </a:p>
        </p:txBody>
      </p:sp>
    </p:spTree>
    <p:extLst>
      <p:ext uri="{BB962C8B-B14F-4D97-AF65-F5344CB8AC3E}">
        <p14:creationId xmlns:p14="http://schemas.microsoft.com/office/powerpoint/2010/main" val="3525645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screenshot of a social media post&#10;&#10;Description generated with very high confidence">
            <a:extLst>
              <a:ext uri="{FF2B5EF4-FFF2-40B4-BE49-F238E27FC236}">
                <a16:creationId xmlns:a16="http://schemas.microsoft.com/office/drawing/2014/main" id="{003AA2F0-640D-4820-BBB3-8891D0CF4A26}"/>
              </a:ext>
            </a:extLst>
          </p:cNvPr>
          <p:cNvPicPr>
            <a:picLocks noChangeAspect="1"/>
          </p:cNvPicPr>
          <p:nvPr/>
        </p:nvPicPr>
        <p:blipFill rotWithShape="1">
          <a:blip r:embed="rId2"/>
          <a:srcRect l="9524" t="33602" r="7066" b="403"/>
          <a:stretch/>
        </p:blipFill>
        <p:spPr>
          <a:xfrm>
            <a:off x="10238" y="2727327"/>
            <a:ext cx="6793574" cy="6111152"/>
          </a:xfrm>
          <a:prstGeom prst="rect">
            <a:avLst/>
          </a:prstGeom>
        </p:spPr>
      </p:pic>
      <p:sp>
        <p:nvSpPr>
          <p:cNvPr id="5" name="TextBox 4">
            <a:extLst>
              <a:ext uri="{FF2B5EF4-FFF2-40B4-BE49-F238E27FC236}">
                <a16:creationId xmlns:a16="http://schemas.microsoft.com/office/drawing/2014/main" id="{BB8B3D00-3B4E-4840-BA5B-DB1BD16A2F1F}"/>
              </a:ext>
            </a:extLst>
          </p:cNvPr>
          <p:cNvSpPr txBox="1"/>
          <p:nvPr/>
        </p:nvSpPr>
        <p:spPr>
          <a:xfrm>
            <a:off x="101220" y="-113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Planning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3" name="Rectangle 2">
            <a:extLst>
              <a:ext uri="{FF2B5EF4-FFF2-40B4-BE49-F238E27FC236}">
                <a16:creationId xmlns:a16="http://schemas.microsoft.com/office/drawing/2014/main" id="{7F032A7E-9D72-4506-B42D-C5F7D6950ADE}"/>
              </a:ext>
            </a:extLst>
          </p:cNvPr>
          <p:cNvSpPr/>
          <p:nvPr/>
        </p:nvSpPr>
        <p:spPr>
          <a:xfrm>
            <a:off x="7961" y="839622"/>
            <a:ext cx="2274626" cy="20532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err="1">
                <a:solidFill>
                  <a:srgbClr val="FF0000"/>
                </a:solidFill>
                <a:cs typeface="Calibri"/>
              </a:rPr>
              <a:t>Summarise</a:t>
            </a:r>
            <a:r>
              <a:rPr lang="en-US" sz="900" b="1">
                <a:solidFill>
                  <a:srgbClr val="FF0000"/>
                </a:solidFill>
                <a:cs typeface="Calibri"/>
              </a:rPr>
              <a:t> the relationship between Ralph and Piggy in less than 50 words. </a:t>
            </a:r>
          </a:p>
          <a:p>
            <a:endParaRPr lang="en-US" sz="900" b="1">
              <a:solidFill>
                <a:schemeClr val="tx1"/>
              </a:solidFill>
              <a:latin typeface="Calibri"/>
              <a:cs typeface="Calibri"/>
            </a:endParaRPr>
          </a:p>
          <a:p>
            <a:r>
              <a:rPr lang="en-US" sz="900" b="1" i="1">
                <a:solidFill>
                  <a:schemeClr val="tx1"/>
                </a:solidFill>
                <a:latin typeface="Bradley Hand ITC"/>
                <a:cs typeface="Calibri"/>
              </a:rPr>
              <a:t>Ralph and Piggy have contrasting appearances. Piggy is dependent on Ralph to survive and remains loyal to him when the tribe splits. Ralph and Piggy represent the hope for rescue and the civility of society that breaks down over the course of the novel. Piggy is the most intelligent but lacks the legitimacy to be a leader. Piggy is </a:t>
            </a:r>
            <a:r>
              <a:rPr lang="en-US" sz="900" b="1" i="1" err="1">
                <a:solidFill>
                  <a:schemeClr val="tx1"/>
                </a:solidFill>
                <a:latin typeface="Bradley Hand ITC"/>
                <a:cs typeface="Calibri"/>
              </a:rPr>
              <a:t>marginalised</a:t>
            </a:r>
            <a:r>
              <a:rPr lang="en-US" sz="900" b="1" i="1">
                <a:solidFill>
                  <a:schemeClr val="tx1"/>
                </a:solidFill>
                <a:latin typeface="Bradley Hand ITC"/>
                <a:cs typeface="Calibri"/>
              </a:rPr>
              <a:t> and bullied by the other boys. Whereas, Ralph is elected leader but struggles to maintain his power. </a:t>
            </a:r>
          </a:p>
        </p:txBody>
      </p:sp>
      <p:sp>
        <p:nvSpPr>
          <p:cNvPr id="19" name="Rectangle 18">
            <a:extLst>
              <a:ext uri="{FF2B5EF4-FFF2-40B4-BE49-F238E27FC236}">
                <a16:creationId xmlns:a16="http://schemas.microsoft.com/office/drawing/2014/main" id="{307A2624-2ABC-4BC0-83A6-F959F3F898D1}"/>
              </a:ext>
            </a:extLst>
          </p:cNvPr>
          <p:cNvSpPr/>
          <p:nvPr/>
        </p:nvSpPr>
        <p:spPr>
          <a:xfrm>
            <a:off x="2274910" y="839621"/>
            <a:ext cx="2284151" cy="20532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900" b="1">
                <a:solidFill>
                  <a:srgbClr val="FF0000"/>
                </a:solidFill>
                <a:ea typeface="+mn-lt"/>
                <a:cs typeface="+mn-lt"/>
              </a:rPr>
              <a:t>What is happening in the extract? What happened before and after?</a:t>
            </a:r>
          </a:p>
          <a:p>
            <a:r>
              <a:rPr lang="en-US" sz="900" b="1" i="1">
                <a:solidFill>
                  <a:schemeClr val="tx1"/>
                </a:solidFill>
                <a:latin typeface="Bradley Hand ITC"/>
                <a:cs typeface="Calibri" panose="020F0502020204030204"/>
              </a:rPr>
              <a:t>In this extract the boys have decided to explore and go over the mountain to check it is an island.  This is the beginning of Piggy being ostracized by the other boys specifically Jack. Ralph hesitates between comforting and insulting Piggy further – this reflects the torment Ralph feels throughout the novel during his leadership. Before this Piggy and Ralph met first and then the boys has a vote and elected Ralph as leader. After this extract the novel progresses and introduces new conflicts to Ralph and Piggy's relationship.  </a:t>
            </a:r>
            <a:endParaRPr lang="en-US" sz="1000" b="1" i="1">
              <a:solidFill>
                <a:schemeClr val="tx1"/>
              </a:solidFill>
              <a:cs typeface="Calibri" panose="020F0502020204030204"/>
            </a:endParaRPr>
          </a:p>
        </p:txBody>
      </p:sp>
      <p:sp>
        <p:nvSpPr>
          <p:cNvPr id="21" name="Rectangle 20">
            <a:extLst>
              <a:ext uri="{FF2B5EF4-FFF2-40B4-BE49-F238E27FC236}">
                <a16:creationId xmlns:a16="http://schemas.microsoft.com/office/drawing/2014/main" id="{AEB3B158-2F5B-4FC6-AFD1-75A07180277D}"/>
              </a:ext>
            </a:extLst>
          </p:cNvPr>
          <p:cNvSpPr/>
          <p:nvPr/>
        </p:nvSpPr>
        <p:spPr>
          <a:xfrm>
            <a:off x="4559061" y="839620"/>
            <a:ext cx="2246051" cy="20532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900" b="1">
                <a:solidFill>
                  <a:srgbClr val="FF0000"/>
                </a:solidFill>
                <a:cs typeface="Calibri" panose="020F0502020204030204"/>
              </a:rPr>
              <a:t>What language could you </a:t>
            </a:r>
            <a:r>
              <a:rPr lang="en-US" sz="900" b="1" err="1">
                <a:solidFill>
                  <a:srgbClr val="FF0000"/>
                </a:solidFill>
                <a:cs typeface="Calibri" panose="020F0502020204030204"/>
              </a:rPr>
              <a:t>analyse</a:t>
            </a:r>
            <a:r>
              <a:rPr lang="en-US" sz="900" b="1">
                <a:solidFill>
                  <a:srgbClr val="FF0000"/>
                </a:solidFill>
                <a:cs typeface="Calibri" panose="020F0502020204030204"/>
              </a:rPr>
              <a:t>? Think of their physical descriptions, speech and dialogue – how does this compare to the wider novel? </a:t>
            </a:r>
          </a:p>
          <a:p>
            <a:r>
              <a:rPr lang="en-US" sz="900" b="1" i="1">
                <a:solidFill>
                  <a:schemeClr val="tx1"/>
                </a:solidFill>
                <a:latin typeface="Bradley Hand ITC"/>
                <a:cs typeface="Calibri" panose="020F0502020204030204"/>
              </a:rPr>
              <a:t>Piggy's dependency on Ralph and the conch - 'I was with his when he found the conch. I was with him before anyone else'</a:t>
            </a:r>
          </a:p>
          <a:p>
            <a:r>
              <a:rPr lang="en-US" sz="900" b="1" i="1">
                <a:solidFill>
                  <a:schemeClr val="tx1"/>
                </a:solidFill>
                <a:latin typeface="Bradley Hand ITC"/>
                <a:cs typeface="Calibri" panose="020F0502020204030204"/>
              </a:rPr>
              <a:t>Piggy's </a:t>
            </a:r>
            <a:r>
              <a:rPr lang="en-US" sz="900" b="1" i="1" err="1">
                <a:solidFill>
                  <a:schemeClr val="tx1"/>
                </a:solidFill>
                <a:latin typeface="Bradley Hand ITC"/>
                <a:cs typeface="Calibri" panose="020F0502020204030204"/>
              </a:rPr>
              <a:t>marginalised</a:t>
            </a:r>
            <a:r>
              <a:rPr lang="en-US" sz="900" b="1" i="1">
                <a:solidFill>
                  <a:schemeClr val="tx1"/>
                </a:solidFill>
                <a:latin typeface="Bradley Hand ITC"/>
                <a:cs typeface="Calibri" panose="020F0502020204030204"/>
              </a:rPr>
              <a:t> 'We do not want you' 'paid no attention' 'glasses misted again – this time with humiliation' 'Piggy' </a:t>
            </a:r>
          </a:p>
          <a:p>
            <a:r>
              <a:rPr lang="en-US" sz="900" b="1" i="1">
                <a:solidFill>
                  <a:schemeClr val="tx1"/>
                </a:solidFill>
                <a:latin typeface="Bradley Hand ITC"/>
                <a:cs typeface="Calibri" panose="020F0502020204030204"/>
              </a:rPr>
              <a:t>Ralph's leadership - 'looking with more understanding' 'hovered between the two courses of apology or further insult' </a:t>
            </a:r>
          </a:p>
          <a:p>
            <a:endParaRPr lang="en-US" sz="900" b="1">
              <a:solidFill>
                <a:schemeClr val="tx1"/>
              </a:solidFill>
              <a:cs typeface="Calibri"/>
            </a:endParaRPr>
          </a:p>
        </p:txBody>
      </p:sp>
      <p:sp>
        <p:nvSpPr>
          <p:cNvPr id="22" name="Rectangle 21">
            <a:extLst>
              <a:ext uri="{FF2B5EF4-FFF2-40B4-BE49-F238E27FC236}">
                <a16:creationId xmlns:a16="http://schemas.microsoft.com/office/drawing/2014/main" id="{15CD457A-27AF-4DEB-B6CC-AEBDF92F9897}"/>
              </a:ext>
            </a:extLst>
          </p:cNvPr>
          <p:cNvSpPr/>
          <p:nvPr/>
        </p:nvSpPr>
        <p:spPr>
          <a:xfrm>
            <a:off x="-1565" y="8693196"/>
            <a:ext cx="2274626" cy="19675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a:solidFill>
                  <a:srgbClr val="FF0000"/>
                </a:solidFill>
                <a:cs typeface="Calibri"/>
              </a:rPr>
              <a:t>What themes relate to their relationship?</a:t>
            </a:r>
          </a:p>
          <a:p>
            <a:endParaRPr lang="en-US" sz="1000" b="1">
              <a:solidFill>
                <a:schemeClr val="tx1"/>
              </a:solidFill>
              <a:latin typeface="Bradley Hand ITC"/>
              <a:cs typeface="Calibri"/>
            </a:endParaRPr>
          </a:p>
          <a:p>
            <a:r>
              <a:rPr lang="en-US" sz="1000" b="1">
                <a:solidFill>
                  <a:schemeClr val="tx1"/>
                </a:solidFill>
                <a:latin typeface="Bradley Hand ITC"/>
                <a:cs typeface="Calibri"/>
              </a:rPr>
              <a:t>Leadership/power</a:t>
            </a:r>
            <a:endParaRPr lang="en-US">
              <a:solidFill>
                <a:schemeClr val="tx1"/>
              </a:solidFill>
            </a:endParaRPr>
          </a:p>
          <a:p>
            <a:r>
              <a:rPr lang="en-US" sz="1000" b="1">
                <a:solidFill>
                  <a:schemeClr val="tx1"/>
                </a:solidFill>
                <a:latin typeface="Bradley Hand ITC"/>
                <a:cs typeface="Calibri"/>
              </a:rPr>
              <a:t>Friendship/loyalty </a:t>
            </a:r>
          </a:p>
          <a:p>
            <a:r>
              <a:rPr lang="en-US" sz="1000" b="1">
                <a:solidFill>
                  <a:schemeClr val="tx1"/>
                </a:solidFill>
                <a:latin typeface="Bradley Hand ITC"/>
                <a:cs typeface="Calibri"/>
              </a:rPr>
              <a:t>Law and order</a:t>
            </a:r>
          </a:p>
          <a:p>
            <a:r>
              <a:rPr lang="en-US" sz="1000" b="1">
                <a:solidFill>
                  <a:schemeClr val="tx1"/>
                </a:solidFill>
                <a:latin typeface="Bradley Hand ITC"/>
                <a:cs typeface="Calibri"/>
              </a:rPr>
              <a:t>Fear</a:t>
            </a:r>
          </a:p>
          <a:p>
            <a:r>
              <a:rPr lang="en-US" sz="1000" b="1">
                <a:solidFill>
                  <a:schemeClr val="tx1"/>
                </a:solidFill>
                <a:latin typeface="Bradley Hand ITC"/>
                <a:cs typeface="Calibri"/>
              </a:rPr>
              <a:t>Identity</a:t>
            </a:r>
          </a:p>
          <a:p>
            <a:r>
              <a:rPr lang="en-US" sz="1000" b="1">
                <a:solidFill>
                  <a:schemeClr val="tx1"/>
                </a:solidFill>
                <a:latin typeface="Bradley Hand ITC"/>
                <a:cs typeface="Calibri"/>
              </a:rPr>
              <a:t>Civility Vs Savagery </a:t>
            </a:r>
          </a:p>
          <a:p>
            <a:r>
              <a:rPr lang="en-US" sz="1000" b="1">
                <a:solidFill>
                  <a:schemeClr val="tx1"/>
                </a:solidFill>
                <a:latin typeface="Bradley Hand ITC"/>
                <a:cs typeface="Calibri"/>
              </a:rPr>
              <a:t>Good v evil </a:t>
            </a:r>
          </a:p>
          <a:p>
            <a:endParaRPr lang="en-US" sz="1000" b="1">
              <a:solidFill>
                <a:schemeClr val="tx1"/>
              </a:solidFill>
              <a:latin typeface="Bradley Hand ITC"/>
              <a:cs typeface="Calibri"/>
            </a:endParaRPr>
          </a:p>
          <a:p>
            <a:endParaRPr lang="en-US" sz="1000" b="1">
              <a:solidFill>
                <a:schemeClr val="tx1"/>
              </a:solidFill>
              <a:latin typeface="Bradley Hand ITC"/>
              <a:cs typeface="Calibri"/>
            </a:endParaRPr>
          </a:p>
          <a:p>
            <a:endParaRPr lang="en-US" sz="1000" b="1">
              <a:solidFill>
                <a:schemeClr val="tx1"/>
              </a:solidFill>
              <a:latin typeface="Bradley Hand ITC"/>
              <a:cs typeface="Calibri"/>
            </a:endParaRPr>
          </a:p>
        </p:txBody>
      </p:sp>
      <p:sp>
        <p:nvSpPr>
          <p:cNvPr id="23" name="Rectangle 22">
            <a:extLst>
              <a:ext uri="{FF2B5EF4-FFF2-40B4-BE49-F238E27FC236}">
                <a16:creationId xmlns:a16="http://schemas.microsoft.com/office/drawing/2014/main" id="{510AAB9A-1011-4A11-97B9-512335D05C1F}"/>
              </a:ext>
            </a:extLst>
          </p:cNvPr>
          <p:cNvSpPr/>
          <p:nvPr/>
        </p:nvSpPr>
        <p:spPr>
          <a:xfrm>
            <a:off x="2284436" y="8693197"/>
            <a:ext cx="2274626" cy="19675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a:solidFill>
                  <a:srgbClr val="FF0000"/>
                </a:solidFill>
                <a:cs typeface="Calibri"/>
              </a:rPr>
              <a:t>What symbols/motifs/images relate to their relationship?</a:t>
            </a:r>
          </a:p>
          <a:p>
            <a:endParaRPr lang="en-US" sz="900" b="1" i="1">
              <a:solidFill>
                <a:schemeClr val="tx1"/>
              </a:solidFill>
              <a:latin typeface="Bradley Hand ITC"/>
              <a:cs typeface="Calibri"/>
            </a:endParaRPr>
          </a:p>
          <a:p>
            <a:r>
              <a:rPr lang="en-US" sz="900" b="1" i="1">
                <a:solidFill>
                  <a:schemeClr val="tx1"/>
                </a:solidFill>
                <a:latin typeface="Bradley Hand ITC"/>
                <a:cs typeface="Calibri"/>
              </a:rPr>
              <a:t>Glasses </a:t>
            </a:r>
            <a:endParaRPr lang="en-US">
              <a:solidFill>
                <a:schemeClr val="tx1"/>
              </a:solidFill>
            </a:endParaRPr>
          </a:p>
          <a:p>
            <a:r>
              <a:rPr lang="en-US" sz="900" b="1" i="1">
                <a:solidFill>
                  <a:schemeClr val="tx1"/>
                </a:solidFill>
                <a:latin typeface="Bradley Hand ITC"/>
                <a:cs typeface="Calibri"/>
              </a:rPr>
              <a:t>Fire </a:t>
            </a:r>
          </a:p>
          <a:p>
            <a:r>
              <a:rPr lang="en-US" sz="900" b="1" i="1">
                <a:solidFill>
                  <a:schemeClr val="tx1"/>
                </a:solidFill>
                <a:latin typeface="Bradley Hand ITC"/>
                <a:cs typeface="Calibri"/>
              </a:rPr>
              <a:t>Conch</a:t>
            </a:r>
          </a:p>
          <a:p>
            <a:r>
              <a:rPr lang="en-US" sz="900" b="1" i="1">
                <a:solidFill>
                  <a:schemeClr val="tx1"/>
                </a:solidFill>
                <a:latin typeface="Bradley Hand ITC"/>
                <a:cs typeface="Calibri"/>
              </a:rPr>
              <a:t>Lord of the flies </a:t>
            </a:r>
          </a:p>
          <a:p>
            <a:r>
              <a:rPr lang="en-US" sz="900" b="1" i="1">
                <a:solidFill>
                  <a:schemeClr val="tx1"/>
                </a:solidFill>
                <a:latin typeface="Bradley Hand ITC"/>
                <a:cs typeface="Calibri"/>
              </a:rPr>
              <a:t>Pigs</a:t>
            </a:r>
          </a:p>
          <a:p>
            <a:r>
              <a:rPr lang="en-US" sz="900" b="1" i="1">
                <a:solidFill>
                  <a:schemeClr val="tx1"/>
                </a:solidFill>
                <a:latin typeface="Bradley Hand ITC"/>
                <a:cs typeface="Calibri"/>
              </a:rPr>
              <a:t>Death </a:t>
            </a:r>
          </a:p>
          <a:p>
            <a:endParaRPr lang="en-US" sz="900" b="1" i="1">
              <a:solidFill>
                <a:schemeClr val="tx1"/>
              </a:solidFill>
              <a:latin typeface="Bradley Hand ITC"/>
              <a:cs typeface="Calibri"/>
            </a:endParaRPr>
          </a:p>
        </p:txBody>
      </p:sp>
      <p:sp>
        <p:nvSpPr>
          <p:cNvPr id="24" name="Rectangle 23">
            <a:extLst>
              <a:ext uri="{FF2B5EF4-FFF2-40B4-BE49-F238E27FC236}">
                <a16:creationId xmlns:a16="http://schemas.microsoft.com/office/drawing/2014/main" id="{124F3E72-792C-4A8E-AFE3-B3A28C4B8304}"/>
              </a:ext>
            </a:extLst>
          </p:cNvPr>
          <p:cNvSpPr/>
          <p:nvPr/>
        </p:nvSpPr>
        <p:spPr>
          <a:xfrm>
            <a:off x="4559063" y="8693197"/>
            <a:ext cx="2274626" cy="19675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a:solidFill>
                  <a:srgbClr val="FF0000"/>
                </a:solidFill>
                <a:cs typeface="Calibri"/>
              </a:rPr>
              <a:t>What are Golding's main intentions? What is Golding trying to show the reader through their relationship?</a:t>
            </a:r>
          </a:p>
          <a:p>
            <a:endParaRPr lang="en-US" sz="900" b="1">
              <a:solidFill>
                <a:schemeClr val="tx1"/>
              </a:solidFill>
              <a:latin typeface="Calibri"/>
              <a:cs typeface="Calibri"/>
            </a:endParaRPr>
          </a:p>
          <a:p>
            <a:r>
              <a:rPr lang="en-US" sz="900" b="1">
                <a:solidFill>
                  <a:schemeClr val="tx1"/>
                </a:solidFill>
                <a:latin typeface="Bradley Hand ITC"/>
                <a:cs typeface="Calibri"/>
              </a:rPr>
              <a:t>Ralph and Piggy represent humanity's flawed resistance of primitive </a:t>
            </a:r>
            <a:r>
              <a:rPr lang="en-US" sz="900" b="1" err="1">
                <a:solidFill>
                  <a:schemeClr val="tx1"/>
                </a:solidFill>
                <a:latin typeface="Bradley Hand ITC"/>
                <a:cs typeface="Calibri"/>
              </a:rPr>
              <a:t>behaviour</a:t>
            </a:r>
            <a:r>
              <a:rPr lang="en-US" sz="900" b="1">
                <a:solidFill>
                  <a:schemeClr val="tx1"/>
                </a:solidFill>
                <a:latin typeface="Bradley Hand ITC"/>
                <a:cs typeface="Calibri"/>
              </a:rPr>
              <a:t>. They represent advancement of intelligence and the rules of a </a:t>
            </a:r>
            <a:r>
              <a:rPr lang="en-US" sz="900" b="1" err="1">
                <a:solidFill>
                  <a:schemeClr val="tx1"/>
                </a:solidFill>
                <a:latin typeface="Bradley Hand ITC"/>
                <a:cs typeface="Calibri"/>
              </a:rPr>
              <a:t>civilised</a:t>
            </a:r>
            <a:r>
              <a:rPr lang="en-US" sz="900" b="1">
                <a:solidFill>
                  <a:schemeClr val="tx1"/>
                </a:solidFill>
                <a:latin typeface="Bradley Hand ITC"/>
                <a:cs typeface="Calibri"/>
              </a:rPr>
              <a:t> world. As the novel progresses the vulnerability of Piggy is exposed and through his murder Golding is perhaps arguing that humanity will always default to their innate human evil.  </a:t>
            </a:r>
          </a:p>
          <a:p>
            <a:endParaRPr lang="en-US" sz="900" b="1">
              <a:solidFill>
                <a:schemeClr val="tx1"/>
              </a:solidFill>
              <a:cs typeface="Calibri"/>
            </a:endParaRPr>
          </a:p>
          <a:p>
            <a:endParaRPr lang="en-US" sz="900" b="1">
              <a:solidFill>
                <a:schemeClr val="tx1"/>
              </a:solidFill>
              <a:cs typeface="Calibri"/>
            </a:endParaRPr>
          </a:p>
        </p:txBody>
      </p:sp>
      <p:pic>
        <p:nvPicPr>
          <p:cNvPr id="7" name="Picture 13" descr="A close up of a logo&#10;&#10;Description generated with very high confidence">
            <a:extLst>
              <a:ext uri="{FF2B5EF4-FFF2-40B4-BE49-F238E27FC236}">
                <a16:creationId xmlns:a16="http://schemas.microsoft.com/office/drawing/2014/main" id="{DF14EA7D-42B8-4549-AA2A-06663F8F9349}"/>
              </a:ext>
            </a:extLst>
          </p:cNvPr>
          <p:cNvPicPr>
            <a:picLocks noChangeAspect="1"/>
          </p:cNvPicPr>
          <p:nvPr/>
        </p:nvPicPr>
        <p:blipFill>
          <a:blip r:embed="rId3"/>
          <a:stretch>
            <a:fillRect/>
          </a:stretch>
        </p:blipFill>
        <p:spPr>
          <a:xfrm>
            <a:off x="772236" y="10945504"/>
            <a:ext cx="582305" cy="570932"/>
          </a:xfrm>
          <a:prstGeom prst="rect">
            <a:avLst/>
          </a:prstGeom>
        </p:spPr>
      </p:pic>
      <p:pic>
        <p:nvPicPr>
          <p:cNvPr id="14" name="Picture 24" descr="A close up of a logo&#10;&#10;Description generated with very high confidence">
            <a:extLst>
              <a:ext uri="{FF2B5EF4-FFF2-40B4-BE49-F238E27FC236}">
                <a16:creationId xmlns:a16="http://schemas.microsoft.com/office/drawing/2014/main" id="{3358836B-9399-4048-B920-F4B521655E4F}"/>
              </a:ext>
            </a:extLst>
          </p:cNvPr>
          <p:cNvPicPr>
            <a:picLocks noChangeAspect="1"/>
          </p:cNvPicPr>
          <p:nvPr/>
        </p:nvPicPr>
        <p:blipFill>
          <a:blip r:embed="rId4"/>
          <a:stretch>
            <a:fillRect/>
          </a:stretch>
        </p:blipFill>
        <p:spPr>
          <a:xfrm>
            <a:off x="5396340" y="10888638"/>
            <a:ext cx="739681" cy="718783"/>
          </a:xfrm>
          <a:prstGeom prst="rect">
            <a:avLst/>
          </a:prstGeom>
        </p:spPr>
      </p:pic>
      <p:sp>
        <p:nvSpPr>
          <p:cNvPr id="25" name="TextBox 24">
            <a:extLst>
              <a:ext uri="{FF2B5EF4-FFF2-40B4-BE49-F238E27FC236}">
                <a16:creationId xmlns:a16="http://schemas.microsoft.com/office/drawing/2014/main" id="{21FA87B9-8100-488F-9496-554BC44AE1C4}"/>
              </a:ext>
            </a:extLst>
          </p:cNvPr>
          <p:cNvSpPr txBox="1"/>
          <p:nvPr/>
        </p:nvSpPr>
        <p:spPr>
          <a:xfrm>
            <a:off x="182253" y="11612254"/>
            <a:ext cx="165138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a:solidFill>
                  <a:srgbClr val="FF0000"/>
                </a:solidFill>
                <a:ea typeface="+mn-lt"/>
                <a:cs typeface="+mn-lt"/>
              </a:rPr>
              <a:t>Link to the question </a:t>
            </a:r>
            <a:endParaRPr lang="en-US" sz="1400">
              <a:ea typeface="+mn-lt"/>
              <a:cs typeface="+mn-lt"/>
            </a:endParaRPr>
          </a:p>
        </p:txBody>
      </p:sp>
      <p:sp>
        <p:nvSpPr>
          <p:cNvPr id="28" name="TextBox 27">
            <a:extLst>
              <a:ext uri="{FF2B5EF4-FFF2-40B4-BE49-F238E27FC236}">
                <a16:creationId xmlns:a16="http://schemas.microsoft.com/office/drawing/2014/main" id="{809EBE59-5EA6-4F66-8D42-908B9E07C37F}"/>
              </a:ext>
            </a:extLst>
          </p:cNvPr>
          <p:cNvSpPr txBox="1"/>
          <p:nvPr/>
        </p:nvSpPr>
        <p:spPr>
          <a:xfrm>
            <a:off x="4673220" y="11610832"/>
            <a:ext cx="234514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a:solidFill>
                  <a:srgbClr val="FF0000"/>
                </a:solidFill>
              </a:rPr>
              <a:t>What is the impact on the reader?  </a:t>
            </a:r>
            <a:endParaRPr lang="en-US" sz="1400"/>
          </a:p>
        </p:txBody>
      </p:sp>
      <p:pic>
        <p:nvPicPr>
          <p:cNvPr id="29" name="Picture 29" descr="A close up of a logo&#10;&#10;Description generated with very high confidence">
            <a:extLst>
              <a:ext uri="{FF2B5EF4-FFF2-40B4-BE49-F238E27FC236}">
                <a16:creationId xmlns:a16="http://schemas.microsoft.com/office/drawing/2014/main" id="{48C3106F-7004-4ECF-B20A-53B1981F5E05}"/>
              </a:ext>
            </a:extLst>
          </p:cNvPr>
          <p:cNvPicPr>
            <a:picLocks noChangeAspect="1"/>
          </p:cNvPicPr>
          <p:nvPr/>
        </p:nvPicPr>
        <p:blipFill>
          <a:blip r:embed="rId5"/>
          <a:stretch>
            <a:fillRect/>
          </a:stretch>
        </p:blipFill>
        <p:spPr>
          <a:xfrm>
            <a:off x="3058236" y="10888636"/>
            <a:ext cx="707411" cy="718784"/>
          </a:xfrm>
          <a:prstGeom prst="rect">
            <a:avLst/>
          </a:prstGeom>
        </p:spPr>
      </p:pic>
      <p:sp>
        <p:nvSpPr>
          <p:cNvPr id="30" name="TextBox 29">
            <a:extLst>
              <a:ext uri="{FF2B5EF4-FFF2-40B4-BE49-F238E27FC236}">
                <a16:creationId xmlns:a16="http://schemas.microsoft.com/office/drawing/2014/main" id="{522F8729-E5E3-4579-BF22-3603D60F361C}"/>
              </a:ext>
            </a:extLst>
          </p:cNvPr>
          <p:cNvSpPr txBox="1"/>
          <p:nvPr/>
        </p:nvSpPr>
        <p:spPr>
          <a:xfrm>
            <a:off x="2547864" y="11612253"/>
            <a:ext cx="176511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a:solidFill>
                  <a:srgbClr val="FF0000"/>
                </a:solidFill>
                <a:ea typeface="+mn-lt"/>
                <a:cs typeface="+mn-lt"/>
              </a:rPr>
              <a:t>How is structure used?</a:t>
            </a:r>
          </a:p>
        </p:txBody>
      </p:sp>
      <p:sp>
        <p:nvSpPr>
          <p:cNvPr id="6" name="TextBox 5">
            <a:extLst>
              <a:ext uri="{FF2B5EF4-FFF2-40B4-BE49-F238E27FC236}">
                <a16:creationId xmlns:a16="http://schemas.microsoft.com/office/drawing/2014/main" id="{9759E5EB-4BAA-4500-8BF2-2BA66E1F401A}"/>
              </a:ext>
            </a:extLst>
          </p:cNvPr>
          <p:cNvSpPr txBox="1"/>
          <p:nvPr/>
        </p:nvSpPr>
        <p:spPr>
          <a:xfrm>
            <a:off x="1706732" y="-57080"/>
            <a:ext cx="3095396" cy="58477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200" b="1">
                <a:solidFill>
                  <a:srgbClr val="E7E6E6"/>
                </a:solidFill>
                <a:latin typeface="Agency FB"/>
              </a:rPr>
              <a:t>WAGOLL</a:t>
            </a:r>
            <a:endParaRPr lang="en-US" sz="3200">
              <a:cs typeface="Calibri" panose="020F0502020204030204"/>
            </a:endParaRPr>
          </a:p>
        </p:txBody>
      </p:sp>
    </p:spTree>
    <p:extLst>
      <p:ext uri="{BB962C8B-B14F-4D97-AF65-F5344CB8AC3E}">
        <p14:creationId xmlns:p14="http://schemas.microsoft.com/office/powerpoint/2010/main" val="1196108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0AFE3F1-6D27-4B91-AD66-B9003A9FFD04}"/>
              </a:ext>
            </a:extLst>
          </p:cNvPr>
          <p:cNvSpPr txBox="1"/>
          <p:nvPr/>
        </p:nvSpPr>
        <p:spPr>
          <a:xfrm>
            <a:off x="2096135" y="10261856"/>
            <a:ext cx="4238396"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sp>
        <p:nvSpPr>
          <p:cNvPr id="13" name="TextBox 12">
            <a:extLst>
              <a:ext uri="{FF2B5EF4-FFF2-40B4-BE49-F238E27FC236}">
                <a16:creationId xmlns:a16="http://schemas.microsoft.com/office/drawing/2014/main" id="{892D99E3-CD9A-4359-9583-A60BEA4A52C1}"/>
              </a:ext>
            </a:extLst>
          </p:cNvPr>
          <p:cNvSpPr txBox="1"/>
          <p:nvPr/>
        </p:nvSpPr>
        <p:spPr>
          <a:xfrm>
            <a:off x="2096135" y="8661656"/>
            <a:ext cx="4238396"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pic>
        <p:nvPicPr>
          <p:cNvPr id="4" name="Picture 4" descr="A screenshot of a social media post&#10;&#10;Description generated with very high confidence">
            <a:extLst>
              <a:ext uri="{FF2B5EF4-FFF2-40B4-BE49-F238E27FC236}">
                <a16:creationId xmlns:a16="http://schemas.microsoft.com/office/drawing/2014/main" id="{003AA2F0-640D-4820-BBB3-8891D0CF4A26}"/>
              </a:ext>
            </a:extLst>
          </p:cNvPr>
          <p:cNvPicPr>
            <a:picLocks noChangeAspect="1"/>
          </p:cNvPicPr>
          <p:nvPr/>
        </p:nvPicPr>
        <p:blipFill rotWithShape="1">
          <a:blip r:embed="rId2"/>
          <a:srcRect l="9524" t="33602" r="7066" b="403"/>
          <a:stretch/>
        </p:blipFill>
        <p:spPr>
          <a:xfrm>
            <a:off x="10238" y="2727327"/>
            <a:ext cx="6793574" cy="6111152"/>
          </a:xfrm>
          <a:prstGeom prst="rect">
            <a:avLst/>
          </a:prstGeom>
        </p:spPr>
      </p:pic>
      <p:sp>
        <p:nvSpPr>
          <p:cNvPr id="7" name="TextBox 6">
            <a:extLst>
              <a:ext uri="{FF2B5EF4-FFF2-40B4-BE49-F238E27FC236}">
                <a16:creationId xmlns:a16="http://schemas.microsoft.com/office/drawing/2014/main" id="{4BC50E62-4B86-4253-AF73-2671DCF70F0F}"/>
              </a:ext>
            </a:extLst>
          </p:cNvPr>
          <p:cNvSpPr txBox="1"/>
          <p:nvPr/>
        </p:nvSpPr>
        <p:spPr>
          <a:xfrm>
            <a:off x="2781936" y="832107"/>
            <a:ext cx="4238396"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Extract quotations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6" name="Rectangle 5">
            <a:extLst>
              <a:ext uri="{FF2B5EF4-FFF2-40B4-BE49-F238E27FC236}">
                <a16:creationId xmlns:a16="http://schemas.microsoft.com/office/drawing/2014/main" id="{36A3633D-5D9F-454F-887B-0B33C8DF9FC7}"/>
              </a:ext>
            </a:extLst>
          </p:cNvPr>
          <p:cNvSpPr/>
          <p:nvPr/>
        </p:nvSpPr>
        <p:spPr>
          <a:xfrm>
            <a:off x="66674" y="879853"/>
            <a:ext cx="2274626" cy="19675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b="1">
                <a:solidFill>
                  <a:srgbClr val="FFFFFF"/>
                </a:solidFill>
                <a:cs typeface="Calibri"/>
              </a:rPr>
              <a:t>TRACK </a:t>
            </a:r>
            <a:endParaRPr lang="en-US" sz="1400">
              <a:solidFill>
                <a:srgbClr val="FFFFFF"/>
              </a:solidFill>
              <a:cs typeface="Calibri"/>
            </a:endParaRPr>
          </a:p>
          <a:p>
            <a:pPr algn="ctr"/>
            <a:r>
              <a:rPr lang="en-US" sz="1100">
                <a:solidFill>
                  <a:srgbClr val="FFFFFF"/>
                </a:solidFill>
                <a:cs typeface="Calibri"/>
              </a:rPr>
              <a:t>You must select quotations from the beginning, middle and the end of the extract. </a:t>
            </a:r>
          </a:p>
          <a:p>
            <a:pPr algn="ctr"/>
            <a:r>
              <a:rPr lang="en-US" sz="1100">
                <a:solidFill>
                  <a:srgbClr val="FFFFFF"/>
                </a:solidFill>
                <a:cs typeface="Calibri"/>
              </a:rPr>
              <a:t>Identify the short quotations you want to analyse and explode them in the boxes provided – planning what you would analyse. Consider links to the question focus, themes, other characters and writer's intentions. </a:t>
            </a:r>
          </a:p>
        </p:txBody>
      </p:sp>
      <p:sp>
        <p:nvSpPr>
          <p:cNvPr id="9" name="Rectangle 8">
            <a:extLst>
              <a:ext uri="{FF2B5EF4-FFF2-40B4-BE49-F238E27FC236}">
                <a16:creationId xmlns:a16="http://schemas.microsoft.com/office/drawing/2014/main" id="{9FA55840-BEF8-40AA-BC30-FC28E3D9E0B6}"/>
              </a:ext>
            </a:extLst>
          </p:cNvPr>
          <p:cNvSpPr/>
          <p:nvPr/>
        </p:nvSpPr>
        <p:spPr>
          <a:xfrm>
            <a:off x="2443660" y="879854"/>
            <a:ext cx="4310417" cy="20016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Beginning </a:t>
            </a:r>
          </a:p>
          <a:p>
            <a:endParaRPr lang="en-US" sz="1400" b="1">
              <a:solidFill>
                <a:srgbClr val="000000"/>
              </a:solidFill>
              <a:cs typeface="Calibri"/>
            </a:endParaRPr>
          </a:p>
          <a:p>
            <a:r>
              <a:rPr lang="en-US" sz="1200" b="1" i="1">
                <a:solidFill>
                  <a:srgbClr val="000000"/>
                </a:solidFill>
                <a:latin typeface="Bradley Hand ITC"/>
                <a:cs typeface="Calibri"/>
              </a:rPr>
              <a:t>'</a:t>
            </a:r>
            <a:r>
              <a:rPr lang="en-US" sz="1100" b="1" i="1">
                <a:solidFill>
                  <a:srgbClr val="000000"/>
                </a:solidFill>
                <a:latin typeface="Bradley Hand ITC"/>
                <a:cs typeface="Calibri"/>
              </a:rPr>
              <a:t>You're no good on a job like this'  - lacking worth and physical ability </a:t>
            </a:r>
          </a:p>
          <a:p>
            <a:r>
              <a:rPr lang="en-US" sz="1100" b="1" i="1">
                <a:solidFill>
                  <a:srgbClr val="000000"/>
                </a:solidFill>
                <a:latin typeface="Bradley Hand ITC"/>
                <a:cs typeface="Calibri"/>
              </a:rPr>
              <a:t>'We don't want you' - marginalized for being different – link to British colonialism </a:t>
            </a:r>
          </a:p>
          <a:p>
            <a:r>
              <a:rPr lang="en-US" sz="1100" b="1" i="1">
                <a:solidFill>
                  <a:srgbClr val="000000"/>
                </a:solidFill>
                <a:latin typeface="Bradley Hand ITC"/>
                <a:cs typeface="Calibri"/>
              </a:rPr>
              <a:t>'I was with him when he found the conch. I was with him before anyone else'' - loyalty and dependence on Ralph and the conch for legitimacy. </a:t>
            </a:r>
            <a:endParaRPr lang="en-US" sz="1200" b="1">
              <a:solidFill>
                <a:srgbClr val="000000"/>
              </a:solidFill>
              <a:cs typeface="Calibri"/>
            </a:endParaRPr>
          </a:p>
        </p:txBody>
      </p:sp>
      <p:sp>
        <p:nvSpPr>
          <p:cNvPr id="26" name="Rectangle 25">
            <a:extLst>
              <a:ext uri="{FF2B5EF4-FFF2-40B4-BE49-F238E27FC236}">
                <a16:creationId xmlns:a16="http://schemas.microsoft.com/office/drawing/2014/main" id="{EF4E860E-C1CA-40C2-B228-E79EAB7268DD}"/>
              </a:ext>
            </a:extLst>
          </p:cNvPr>
          <p:cNvSpPr/>
          <p:nvPr/>
        </p:nvSpPr>
        <p:spPr>
          <a:xfrm>
            <a:off x="66674" y="8693197"/>
            <a:ext cx="6630536" cy="16604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Middle  </a:t>
            </a:r>
          </a:p>
          <a:p>
            <a:endParaRPr lang="en-US" sz="1400" b="1">
              <a:solidFill>
                <a:srgbClr val="000000"/>
              </a:solidFill>
              <a:latin typeface="Calibri"/>
              <a:cs typeface="Calibri"/>
            </a:endParaRPr>
          </a:p>
          <a:p>
            <a:r>
              <a:rPr lang="en-US" sz="1050" b="1">
                <a:solidFill>
                  <a:srgbClr val="000000"/>
                </a:solidFill>
                <a:latin typeface="Bradley Hand ITC"/>
                <a:cs typeface="Calibri"/>
              </a:rPr>
              <a:t>'Paid no attention' - he has no legitimacy, no power, no stature </a:t>
            </a:r>
          </a:p>
          <a:p>
            <a:r>
              <a:rPr lang="en-US" sz="1050" b="1">
                <a:solidFill>
                  <a:srgbClr val="000000"/>
                </a:solidFill>
                <a:latin typeface="Bradley Hand ITC"/>
                <a:cs typeface="Calibri"/>
              </a:rPr>
              <a:t>'bumbling behind them' - confused, incompetent </a:t>
            </a:r>
          </a:p>
          <a:p>
            <a:r>
              <a:rPr lang="en-US" sz="1050" b="1">
                <a:solidFill>
                  <a:srgbClr val="000000"/>
                </a:solidFill>
                <a:latin typeface="Bradley Hand ITC"/>
                <a:cs typeface="Calibri"/>
              </a:rPr>
              <a:t>'look' - command </a:t>
            </a:r>
          </a:p>
          <a:p>
            <a:r>
              <a:rPr lang="en-US" sz="1050" b="1">
                <a:solidFill>
                  <a:srgbClr val="000000"/>
                </a:solidFill>
                <a:latin typeface="Bradley Hand ITC"/>
                <a:cs typeface="Calibri"/>
              </a:rPr>
              <a:t>'Piggy's glasses were misted again - this time with humiliation' - sensitive, crying, embarrassed </a:t>
            </a:r>
          </a:p>
          <a:p>
            <a:r>
              <a:rPr lang="en-US" sz="1050" b="1">
                <a:solidFill>
                  <a:srgbClr val="000000"/>
                </a:solidFill>
                <a:latin typeface="Bradley Hand ITC"/>
                <a:cs typeface="Calibri"/>
              </a:rPr>
              <a:t>'His face flushed, his mouth trembled' - - sensitive, crying, embarrassed </a:t>
            </a:r>
          </a:p>
          <a:p>
            <a:r>
              <a:rPr lang="en-US" sz="1050" b="1">
                <a:solidFill>
                  <a:srgbClr val="000000"/>
                </a:solidFill>
                <a:latin typeface="Bradley Hand ITC"/>
                <a:cs typeface="Calibri"/>
              </a:rPr>
              <a:t>'Piggy' - pigs are intelligent but hunted on the island by savages </a:t>
            </a:r>
          </a:p>
          <a:p>
            <a:r>
              <a:rPr lang="en-US">
                <a:cs typeface="Calibri"/>
              </a:rPr>
              <a:t>'hi</a:t>
            </a:r>
            <a:endParaRPr lang="en-US"/>
          </a:p>
        </p:txBody>
      </p:sp>
      <p:sp>
        <p:nvSpPr>
          <p:cNvPr id="27" name="Rectangle 26">
            <a:extLst>
              <a:ext uri="{FF2B5EF4-FFF2-40B4-BE49-F238E27FC236}">
                <a16:creationId xmlns:a16="http://schemas.microsoft.com/office/drawing/2014/main" id="{C7F3F972-AECF-45DA-9B2F-B3CE8422A0C9}"/>
              </a:ext>
            </a:extLst>
          </p:cNvPr>
          <p:cNvSpPr/>
          <p:nvPr/>
        </p:nvSpPr>
        <p:spPr>
          <a:xfrm>
            <a:off x="66674" y="10353675"/>
            <a:ext cx="6630536" cy="174008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End</a:t>
            </a:r>
            <a:r>
              <a:rPr lang="en-US" sz="1400" b="1">
                <a:solidFill>
                  <a:srgbClr val="000000"/>
                </a:solidFill>
                <a:cs typeface="Calibri"/>
              </a:rPr>
              <a:t> </a:t>
            </a:r>
          </a:p>
          <a:p>
            <a:r>
              <a:rPr lang="en-US" sz="1100" b="1">
                <a:solidFill>
                  <a:srgbClr val="000000"/>
                </a:solidFill>
                <a:latin typeface="Bradley Hand ITC"/>
                <a:cs typeface="Calibri"/>
              </a:rPr>
              <a:t>'looking with more understanding' - Ralph's empathy </a:t>
            </a:r>
          </a:p>
          <a:p>
            <a:r>
              <a:rPr lang="en-US" sz="1100" b="1">
                <a:solidFill>
                  <a:srgbClr val="000000"/>
                </a:solidFill>
                <a:latin typeface="Bradley Hand ITC"/>
                <a:cs typeface="Calibri"/>
              </a:rPr>
              <a:t>'saw that he was hurt and crushed' - responsibility for impact of his actions on Piggy/morality </a:t>
            </a:r>
          </a:p>
          <a:p>
            <a:r>
              <a:rPr lang="en-US" sz="1100" b="1">
                <a:solidFill>
                  <a:srgbClr val="000000"/>
                </a:solidFill>
                <a:latin typeface="Bradley Hand ITC"/>
                <a:cs typeface="Calibri"/>
              </a:rPr>
              <a:t>'hovered between the two courses of apology or further insult' - Ralph's leadership – torn </a:t>
            </a:r>
          </a:p>
          <a:p>
            <a:r>
              <a:rPr lang="en-US" sz="1100" b="1">
                <a:solidFill>
                  <a:srgbClr val="000000"/>
                </a:solidFill>
                <a:latin typeface="Bradley Hand ITC"/>
                <a:cs typeface="Calibri"/>
              </a:rPr>
              <a:t>'Better Piggy than Fatty' - lesser evil </a:t>
            </a:r>
          </a:p>
          <a:p>
            <a:r>
              <a:rPr lang="en-US" sz="1100" b="1">
                <a:solidFill>
                  <a:srgbClr val="000000"/>
                </a:solidFill>
                <a:latin typeface="Bradley Hand ITC"/>
                <a:cs typeface="Calibri"/>
              </a:rPr>
              <a:t>'directness of genuine leadership' - power, authority </a:t>
            </a:r>
          </a:p>
          <a:p>
            <a:r>
              <a:rPr lang="en-US" sz="1100" b="1">
                <a:solidFill>
                  <a:srgbClr val="000000"/>
                </a:solidFill>
                <a:latin typeface="Bradley Hand ITC"/>
                <a:cs typeface="Calibri"/>
              </a:rPr>
              <a:t>'take names. That's your job' - register, order. Civility – Ralph delegating </a:t>
            </a:r>
          </a:p>
          <a:p>
            <a:r>
              <a:rPr lang="en-US" sz="1100" b="1">
                <a:solidFill>
                  <a:srgbClr val="000000"/>
                </a:solidFill>
                <a:latin typeface="Bradley Hand ITC"/>
                <a:cs typeface="Calibri"/>
              </a:rPr>
              <a:t>'rose of indignation faded slowly from his cheeks' - his annoyance fades away with his inability to do anything about it </a:t>
            </a:r>
          </a:p>
        </p:txBody>
      </p:sp>
      <p:sp>
        <p:nvSpPr>
          <p:cNvPr id="3" name="TextBox 2">
            <a:extLst>
              <a:ext uri="{FF2B5EF4-FFF2-40B4-BE49-F238E27FC236}">
                <a16:creationId xmlns:a16="http://schemas.microsoft.com/office/drawing/2014/main" id="{1EBD1145-5B4C-4D13-89BD-74396FC4D1AE}"/>
              </a:ext>
            </a:extLst>
          </p:cNvPr>
          <p:cNvSpPr txBox="1"/>
          <p:nvPr/>
        </p:nvSpPr>
        <p:spPr>
          <a:xfrm>
            <a:off x="3233533" y="-57080"/>
            <a:ext cx="3095396" cy="58477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200" b="1">
                <a:solidFill>
                  <a:srgbClr val="E7E6E6"/>
                </a:solidFill>
                <a:latin typeface="Agency FB"/>
              </a:rPr>
              <a:t>WAGOLL</a:t>
            </a:r>
            <a:endParaRPr lang="en-US" sz="3200">
              <a:cs typeface="Calibri" panose="020F0502020204030204"/>
            </a:endParaRPr>
          </a:p>
        </p:txBody>
      </p:sp>
    </p:spTree>
    <p:extLst>
      <p:ext uri="{BB962C8B-B14F-4D97-AF65-F5344CB8AC3E}">
        <p14:creationId xmlns:p14="http://schemas.microsoft.com/office/powerpoint/2010/main" val="657193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TextBox 1">
            <a:extLst>
              <a:ext uri="{FF2B5EF4-FFF2-40B4-BE49-F238E27FC236}">
                <a16:creationId xmlns:a16="http://schemas.microsoft.com/office/drawing/2014/main" id="{5D9AFAF1-2E4B-41DA-93E6-84E08CF7CB07}"/>
              </a:ext>
            </a:extLst>
          </p:cNvPr>
          <p:cNvSpPr txBox="1"/>
          <p:nvPr/>
        </p:nvSpPr>
        <p:spPr>
          <a:xfrm>
            <a:off x="2953386" y="9852282"/>
            <a:ext cx="3828821"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sp>
        <p:nvSpPr>
          <p:cNvPr id="49" name="TextBox 1">
            <a:extLst>
              <a:ext uri="{FF2B5EF4-FFF2-40B4-BE49-F238E27FC236}">
                <a16:creationId xmlns:a16="http://schemas.microsoft.com/office/drawing/2014/main" id="{5D9AFAF1-2E4B-41DA-93E6-84E08CF7CB07}"/>
              </a:ext>
            </a:extLst>
          </p:cNvPr>
          <p:cNvSpPr txBox="1"/>
          <p:nvPr/>
        </p:nvSpPr>
        <p:spPr>
          <a:xfrm>
            <a:off x="2753361" y="4070607"/>
            <a:ext cx="3828821"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sp>
        <p:nvSpPr>
          <p:cNvPr id="48" name="TextBox 1">
            <a:extLst>
              <a:ext uri="{FF2B5EF4-FFF2-40B4-BE49-F238E27FC236}">
                <a16:creationId xmlns:a16="http://schemas.microsoft.com/office/drawing/2014/main" id="{5D9AFAF1-2E4B-41DA-93E6-84E08CF7CB07}"/>
              </a:ext>
            </a:extLst>
          </p:cNvPr>
          <p:cNvSpPr txBox="1"/>
          <p:nvPr/>
        </p:nvSpPr>
        <p:spPr>
          <a:xfrm>
            <a:off x="2753361" y="1775082"/>
            <a:ext cx="3828821"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Wider novel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3" name="Rectangle 2">
            <a:extLst>
              <a:ext uri="{FF2B5EF4-FFF2-40B4-BE49-F238E27FC236}">
                <a16:creationId xmlns:a16="http://schemas.microsoft.com/office/drawing/2014/main" id="{4D7D8D8E-E11D-44C3-8444-D94AC531CCF0}"/>
              </a:ext>
            </a:extLst>
          </p:cNvPr>
          <p:cNvSpPr/>
          <p:nvPr/>
        </p:nvSpPr>
        <p:spPr>
          <a:xfrm>
            <a:off x="66674" y="879853"/>
            <a:ext cx="2274626"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Key events in their relationship </a:t>
            </a:r>
            <a:endParaRPr lang="en-US" sz="1100">
              <a:solidFill>
                <a:srgbClr val="FFFFFF"/>
              </a:solidFill>
              <a:cs typeface="Calibri"/>
            </a:endParaRPr>
          </a:p>
        </p:txBody>
      </p:sp>
      <p:cxnSp>
        <p:nvCxnSpPr>
          <p:cNvPr id="7" name="Straight Arrow Connector 6">
            <a:extLst>
              <a:ext uri="{FF2B5EF4-FFF2-40B4-BE49-F238E27FC236}">
                <a16:creationId xmlns:a16="http://schemas.microsoft.com/office/drawing/2014/main" id="{EFFF0333-39CB-4706-B537-08A6E4BBB62F}"/>
              </a:ext>
            </a:extLst>
          </p:cNvPr>
          <p:cNvCxnSpPr/>
          <p:nvPr/>
        </p:nvCxnSpPr>
        <p:spPr>
          <a:xfrm>
            <a:off x="1200150" y="1428750"/>
            <a:ext cx="0" cy="20955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710A76C9-8EA1-47E9-8FED-8528346AE1F4}"/>
              </a:ext>
            </a:extLst>
          </p:cNvPr>
          <p:cNvSpPr/>
          <p:nvPr/>
        </p:nvSpPr>
        <p:spPr>
          <a:xfrm>
            <a:off x="66675" y="1638300"/>
            <a:ext cx="2276475" cy="11525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cs typeface="Calibri"/>
              </a:rPr>
              <a:t>How is the relationship established?</a:t>
            </a:r>
            <a:endParaRPr lang="en-US" sz="1050">
              <a:solidFill>
                <a:schemeClr val="tx1"/>
              </a:solidFill>
              <a:latin typeface="Arial Nova"/>
              <a:cs typeface="Calibri"/>
            </a:endParaRPr>
          </a:p>
          <a:p>
            <a:r>
              <a:rPr lang="en-US" sz="1000">
                <a:solidFill>
                  <a:schemeClr val="tx1"/>
                </a:solidFill>
                <a:latin typeface="Bradley Hand ITC"/>
                <a:ea typeface="+mn-lt"/>
                <a:cs typeface="+mn-lt"/>
              </a:rPr>
              <a:t>Two of the boys, Ralph and Piggy, meet. They find a large conch shell and blow it loudly to summon the rest of the boys. Introduced to the juxtaposition of their appearances.</a:t>
            </a:r>
            <a:r>
              <a:rPr lang="en-US" sz="1050">
                <a:solidFill>
                  <a:schemeClr val="tx1"/>
                </a:solidFill>
                <a:latin typeface="Bradley Hand ITC"/>
                <a:ea typeface="+mn-lt"/>
                <a:cs typeface="+mn-lt"/>
              </a:rPr>
              <a:t> </a:t>
            </a:r>
            <a:endParaRPr lang="en-US" sz="1000" b="1">
              <a:solidFill>
                <a:schemeClr val="tx1"/>
              </a:solidFill>
              <a:latin typeface="Arial Nova"/>
              <a:ea typeface="+mn-lt"/>
              <a:cs typeface="+mn-lt"/>
            </a:endParaRPr>
          </a:p>
        </p:txBody>
      </p:sp>
      <p:sp>
        <p:nvSpPr>
          <p:cNvPr id="16" name="Rectangle 15">
            <a:extLst>
              <a:ext uri="{FF2B5EF4-FFF2-40B4-BE49-F238E27FC236}">
                <a16:creationId xmlns:a16="http://schemas.microsoft.com/office/drawing/2014/main" id="{7AD73752-9979-43D6-A9AB-8AE0F7A72213}"/>
              </a:ext>
            </a:extLst>
          </p:cNvPr>
          <p:cNvSpPr/>
          <p:nvPr/>
        </p:nvSpPr>
        <p:spPr>
          <a:xfrm>
            <a:off x="66674" y="2790824"/>
            <a:ext cx="2276475" cy="22574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cs typeface="Calibri"/>
              </a:rPr>
              <a:t>What happens when the tribe splits? How does Piggy show his loyalty?</a:t>
            </a:r>
            <a:endParaRPr lang="en-US">
              <a:solidFill>
                <a:schemeClr val="tx1"/>
              </a:solidFill>
              <a:latin typeface="Calibri" panose="020F0502020204030204"/>
              <a:ea typeface="+mn-lt"/>
              <a:cs typeface="+mn-lt"/>
            </a:endParaRPr>
          </a:p>
          <a:p>
            <a:endParaRPr lang="en-GB" sz="900">
              <a:solidFill>
                <a:schemeClr val="tx1"/>
              </a:solidFill>
              <a:latin typeface="Bradley Hand ITC"/>
              <a:ea typeface="+mn-lt"/>
              <a:cs typeface="+mn-lt"/>
            </a:endParaRPr>
          </a:p>
          <a:p>
            <a:r>
              <a:rPr lang="en-GB" sz="900">
                <a:solidFill>
                  <a:schemeClr val="tx1"/>
                </a:solidFill>
                <a:latin typeface="Bradley Hand ITC"/>
                <a:ea typeface="+mn-lt"/>
                <a:cs typeface="+mn-lt"/>
              </a:rPr>
              <a:t>Ralph needs Piggy's wisdom to remind him of why they need the fire when Ralph seems to forget the meaning of the fire and then tries to cover for him. 'You're chief Ralph. You remember everything'. Ralph as has 'a new understanding that Piggy had given him' when tells him that Jack hates him. He understands the characters of the other boys ' ' If Jack was chief he'd have all hunting and no fire. We'd be here until we died'. Piggy is also Ralph's biggest supporter because he can see that</a:t>
            </a:r>
            <a:r>
              <a:rPr lang="en-GB" sz="1000">
                <a:ea typeface="+mn-lt"/>
                <a:cs typeface="+mn-lt"/>
              </a:rPr>
              <a:t> Ralph is obviously a more responsible leader than Jack, but being different, Piggy's support has the effect of adding to Ralph's isolation.</a:t>
            </a:r>
            <a:endParaRPr lang="en-US">
              <a:cs typeface="Calibri"/>
            </a:endParaRPr>
          </a:p>
        </p:txBody>
      </p:sp>
      <p:sp>
        <p:nvSpPr>
          <p:cNvPr id="17" name="Rectangle 16">
            <a:extLst>
              <a:ext uri="{FF2B5EF4-FFF2-40B4-BE49-F238E27FC236}">
                <a16:creationId xmlns:a16="http://schemas.microsoft.com/office/drawing/2014/main" id="{FF55A48E-2770-4C4E-B803-884ABF71318A}"/>
              </a:ext>
            </a:extLst>
          </p:cNvPr>
          <p:cNvSpPr/>
          <p:nvPr/>
        </p:nvSpPr>
        <p:spPr>
          <a:xfrm>
            <a:off x="66674" y="5048249"/>
            <a:ext cx="2276475" cy="20002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cs typeface="Calibri"/>
              </a:rPr>
              <a:t>How does Piggy depend on Ralph for survival? </a:t>
            </a:r>
            <a:endParaRPr lang="en-US" sz="800" b="1">
              <a:solidFill>
                <a:schemeClr val="tx1"/>
              </a:solidFill>
              <a:latin typeface="Bradley Hand ITC"/>
              <a:cs typeface="Calibri"/>
            </a:endParaRPr>
          </a:p>
          <a:p>
            <a:endParaRPr lang="en-US" sz="1000" b="1">
              <a:solidFill>
                <a:schemeClr val="tx1"/>
              </a:solidFill>
              <a:latin typeface="Arial Nova"/>
              <a:ea typeface="+mn-lt"/>
              <a:cs typeface="+mn-lt"/>
            </a:endParaRPr>
          </a:p>
          <a:p>
            <a:r>
              <a:rPr lang="en-US" sz="900">
                <a:solidFill>
                  <a:schemeClr val="tx1"/>
                </a:solidFill>
                <a:latin typeface="Bradley Hand ITC"/>
                <a:ea typeface="+mn-lt"/>
                <a:cs typeface="+mn-lt"/>
              </a:rPr>
              <a:t>Without rules and order, people like Piggy are vulnerable. </a:t>
            </a:r>
            <a:r>
              <a:rPr lang="en-US" sz="900" i="1">
                <a:solidFill>
                  <a:schemeClr val="tx1"/>
                </a:solidFill>
                <a:latin typeface="Bradley Hand ITC"/>
                <a:ea typeface="+mn-lt"/>
                <a:cs typeface="+mn-lt"/>
              </a:rPr>
              <a:t>With</a:t>
            </a:r>
            <a:r>
              <a:rPr lang="en-US" sz="900">
                <a:solidFill>
                  <a:schemeClr val="tx1"/>
                </a:solidFill>
                <a:latin typeface="Bradley Hand ITC"/>
                <a:ea typeface="+mn-lt"/>
                <a:cs typeface="+mn-lt"/>
              </a:rPr>
              <a:t> the conch, everyone gets a fair chance. If he is holding the conch, it does not matter if he is fat and unathletic. His voice should matter just as much as anyone else's but as we see in the novel this is not always the case. </a:t>
            </a:r>
            <a:endParaRPr lang="en-US" sz="800">
              <a:solidFill>
                <a:schemeClr val="tx1"/>
              </a:solidFill>
              <a:latin typeface="Bradley Hand ITC"/>
              <a:ea typeface="+mn-lt"/>
              <a:cs typeface="+mn-lt"/>
            </a:endParaRPr>
          </a:p>
          <a:p>
            <a:r>
              <a:rPr lang="en-US" sz="900">
                <a:solidFill>
                  <a:schemeClr val="tx1"/>
                </a:solidFill>
                <a:latin typeface="Bradley Hand ITC"/>
                <a:ea typeface="+mn-lt"/>
                <a:cs typeface="+mn-lt"/>
              </a:rPr>
              <a:t>Interesting Piggy’s hair does not grow – like his body is refusing to descend into savageness or could this be another sign of inferiority? </a:t>
            </a:r>
            <a:endParaRPr lang="en-US" sz="900">
              <a:solidFill>
                <a:schemeClr val="tx1"/>
              </a:solidFill>
              <a:latin typeface="Bradley Hand ITC"/>
              <a:cs typeface="Calibri"/>
            </a:endParaRPr>
          </a:p>
        </p:txBody>
      </p:sp>
      <p:sp>
        <p:nvSpPr>
          <p:cNvPr id="18" name="Rectangle 17">
            <a:extLst>
              <a:ext uri="{FF2B5EF4-FFF2-40B4-BE49-F238E27FC236}">
                <a16:creationId xmlns:a16="http://schemas.microsoft.com/office/drawing/2014/main" id="{6B9792FE-BA0B-4C62-B855-CAA53F822D48}"/>
              </a:ext>
            </a:extLst>
          </p:cNvPr>
          <p:cNvSpPr/>
          <p:nvPr/>
        </p:nvSpPr>
        <p:spPr>
          <a:xfrm>
            <a:off x="66674" y="7038974"/>
            <a:ext cx="2276475" cy="2362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cs typeface="Calibri"/>
              </a:rPr>
              <a:t>How do they react to Simon's death?</a:t>
            </a:r>
            <a:endParaRPr lang="en-US" sz="900">
              <a:solidFill>
                <a:schemeClr val="tx1"/>
              </a:solidFill>
              <a:latin typeface="Bradley Hand ITC"/>
              <a:ea typeface="+mn-lt"/>
              <a:cs typeface="+mn-lt"/>
            </a:endParaRPr>
          </a:p>
          <a:p>
            <a:endParaRPr lang="en-GB" sz="900">
              <a:solidFill>
                <a:schemeClr val="tx1"/>
              </a:solidFill>
              <a:latin typeface="Bradley Hand ITC"/>
              <a:ea typeface="+mn-lt"/>
              <a:cs typeface="+mn-lt"/>
            </a:endParaRPr>
          </a:p>
          <a:p>
            <a:r>
              <a:rPr lang="en-GB" sz="900">
                <a:solidFill>
                  <a:schemeClr val="tx1"/>
                </a:solidFill>
                <a:latin typeface="Bradley Hand ITC"/>
                <a:ea typeface="+mn-lt"/>
                <a:cs typeface="+mn-lt"/>
              </a:rPr>
              <a:t>As the brainy representative of civilisation, Piggy asserts that "Life . . . is scientific." Ever the pragmatist, Piggy complains, "What good're you doing talking like that?" when Ralph brings up the highly charged issue of Simon's death at their hands. Piggy tries to keep life scientific despite the incident, "searching for a formula" to explain the death. He asserts that the assault on Simon was justifiable because Simon asked for it by inexplicably crawling out of the forest into the ring. "It was an accident... and that's that'. </a:t>
            </a:r>
            <a:endParaRPr lang="en-US" sz="900">
              <a:solidFill>
                <a:schemeClr val="tx1"/>
              </a:solidFill>
              <a:latin typeface="Bradley Hand ITC"/>
              <a:ea typeface="+mn-lt"/>
              <a:cs typeface="+mn-lt"/>
            </a:endParaRPr>
          </a:p>
          <a:p>
            <a:endParaRPr lang="en-GB" sz="800">
              <a:solidFill>
                <a:schemeClr val="tx1"/>
              </a:solidFill>
              <a:latin typeface="Bradley Hand ITC"/>
              <a:ea typeface="+mn-lt"/>
              <a:cs typeface="+mn-lt"/>
            </a:endParaRPr>
          </a:p>
          <a:p>
            <a:endParaRPr lang="en-US" sz="800" b="1">
              <a:solidFill>
                <a:schemeClr val="tx1"/>
              </a:solidFill>
              <a:latin typeface="Bradley Hand ITC"/>
              <a:cs typeface="Calibri"/>
            </a:endParaRPr>
          </a:p>
        </p:txBody>
      </p:sp>
      <p:sp>
        <p:nvSpPr>
          <p:cNvPr id="19" name="Rectangle 18">
            <a:extLst>
              <a:ext uri="{FF2B5EF4-FFF2-40B4-BE49-F238E27FC236}">
                <a16:creationId xmlns:a16="http://schemas.microsoft.com/office/drawing/2014/main" id="{8E3FC87B-AAAC-4B5C-80D6-816EF4924423}"/>
              </a:ext>
            </a:extLst>
          </p:cNvPr>
          <p:cNvSpPr/>
          <p:nvPr/>
        </p:nvSpPr>
        <p:spPr>
          <a:xfrm>
            <a:off x="66674" y="9401174"/>
            <a:ext cx="2276475" cy="26289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cs typeface="Calibri"/>
              </a:rPr>
              <a:t>How does Ralph react to Piggy's death? </a:t>
            </a:r>
            <a:endParaRPr lang="en-US">
              <a:solidFill>
                <a:schemeClr val="tx1"/>
              </a:solidFill>
              <a:ea typeface="+mn-lt"/>
              <a:cs typeface="+mn-lt"/>
            </a:endParaRPr>
          </a:p>
          <a:p>
            <a:r>
              <a:rPr lang="en-US" sz="1000">
                <a:solidFill>
                  <a:schemeClr val="tx1"/>
                </a:solidFill>
                <a:ea typeface="+mn-lt"/>
                <a:cs typeface="+mn-lt"/>
              </a:rPr>
              <a:t>T</a:t>
            </a:r>
            <a:r>
              <a:rPr lang="en-US" sz="900">
                <a:solidFill>
                  <a:schemeClr val="tx1"/>
                </a:solidFill>
                <a:latin typeface="Bradley Hand ITC"/>
                <a:ea typeface="+mn-lt"/>
                <a:cs typeface="+mn-lt"/>
              </a:rPr>
              <a:t>he death of Piggy is foreshadowed by the hunting and killing of the pigs on the island. Roger sees Piggy as a "bag of fat". Only a few chapters earlier, the pigs are referred to as "bloated bags of fat". As the descent into savagery continue, the line between prey and human blurs. "Which is better—to have rules and agree, or to hunt and kill?" - Piggy dies trying to reason with the boys and restore order. Piggy and the conch are destroyed together by the rock Roger levers. Thus both intelligence and the symbol of authority are dead. Chaos has won over order. At the end, there is 'no piggy to talk sense' and Ralph mourns the fall: "the true, wise friend called Piggy".</a:t>
            </a:r>
            <a:endParaRPr lang="en-US">
              <a:solidFill>
                <a:schemeClr val="tx1"/>
              </a:solidFill>
              <a:latin typeface="Calibri" panose="020F0502020204030204"/>
              <a:ea typeface="+mn-lt"/>
              <a:cs typeface="+mn-lt"/>
            </a:endParaRPr>
          </a:p>
          <a:p>
            <a:endParaRPr lang="en-US" sz="900">
              <a:latin typeface="Bradley Hand ITC"/>
              <a:ea typeface="+mn-lt"/>
              <a:cs typeface="+mn-lt"/>
            </a:endParaRPr>
          </a:p>
          <a:p>
            <a:endParaRPr lang="en-US" sz="900" b="1">
              <a:solidFill>
                <a:schemeClr val="tx1"/>
              </a:solidFill>
              <a:latin typeface="Bradley Hand ITC"/>
              <a:cs typeface="Calibri"/>
            </a:endParaRPr>
          </a:p>
        </p:txBody>
      </p:sp>
      <p:sp>
        <p:nvSpPr>
          <p:cNvPr id="20" name="Rectangle 19">
            <a:extLst>
              <a:ext uri="{FF2B5EF4-FFF2-40B4-BE49-F238E27FC236}">
                <a16:creationId xmlns:a16="http://schemas.microsoft.com/office/drawing/2014/main" id="{38AC6A79-0872-4297-A7BB-54A7CCF09994}"/>
              </a:ext>
            </a:extLst>
          </p:cNvPr>
          <p:cNvSpPr/>
          <p:nvPr/>
        </p:nvSpPr>
        <p:spPr>
          <a:xfrm>
            <a:off x="2638424" y="879853"/>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What symbols/motifs/images are linked to both characters and their relationship?</a:t>
            </a:r>
          </a:p>
        </p:txBody>
      </p:sp>
      <p:pic>
        <p:nvPicPr>
          <p:cNvPr id="12" name="Picture 13" descr="A close up of a logo&#10;&#10;Description generated with very high confidence">
            <a:extLst>
              <a:ext uri="{FF2B5EF4-FFF2-40B4-BE49-F238E27FC236}">
                <a16:creationId xmlns:a16="http://schemas.microsoft.com/office/drawing/2014/main" id="{CA9326CD-F5E9-487F-AB9C-2B1FF9702C61}"/>
              </a:ext>
            </a:extLst>
          </p:cNvPr>
          <p:cNvPicPr>
            <a:picLocks noChangeAspect="1"/>
          </p:cNvPicPr>
          <p:nvPr/>
        </p:nvPicPr>
        <p:blipFill rotWithShape="1">
          <a:blip r:embed="rId2"/>
          <a:srcRect b="22222"/>
          <a:stretch/>
        </p:blipFill>
        <p:spPr>
          <a:xfrm>
            <a:off x="4324350" y="1495425"/>
            <a:ext cx="542925" cy="400051"/>
          </a:xfrm>
          <a:prstGeom prst="rect">
            <a:avLst/>
          </a:prstGeom>
        </p:spPr>
      </p:pic>
      <p:pic>
        <p:nvPicPr>
          <p:cNvPr id="14" name="Picture 20" descr="A close up of a logo&#10;&#10;Description generated with very high confidence">
            <a:extLst>
              <a:ext uri="{FF2B5EF4-FFF2-40B4-BE49-F238E27FC236}">
                <a16:creationId xmlns:a16="http://schemas.microsoft.com/office/drawing/2014/main" id="{DEAADA11-20D9-4986-B559-A26D7A20E5FD}"/>
              </a:ext>
            </a:extLst>
          </p:cNvPr>
          <p:cNvPicPr>
            <a:picLocks noChangeAspect="1"/>
          </p:cNvPicPr>
          <p:nvPr/>
        </p:nvPicPr>
        <p:blipFill rotWithShape="1">
          <a:blip r:embed="rId3"/>
          <a:srcRect b="12847"/>
          <a:stretch/>
        </p:blipFill>
        <p:spPr>
          <a:xfrm>
            <a:off x="2933700" y="1495425"/>
            <a:ext cx="504825" cy="419101"/>
          </a:xfrm>
          <a:prstGeom prst="rect">
            <a:avLst/>
          </a:prstGeom>
        </p:spPr>
      </p:pic>
      <p:pic>
        <p:nvPicPr>
          <p:cNvPr id="21" name="Picture 21" descr="A close up of a logo&#10;&#10;Description generated with very high confidence">
            <a:extLst>
              <a:ext uri="{FF2B5EF4-FFF2-40B4-BE49-F238E27FC236}">
                <a16:creationId xmlns:a16="http://schemas.microsoft.com/office/drawing/2014/main" id="{EBFB8197-8E76-4D34-9A15-84CFD6A4858C}"/>
              </a:ext>
            </a:extLst>
          </p:cNvPr>
          <p:cNvPicPr>
            <a:picLocks noChangeAspect="1"/>
          </p:cNvPicPr>
          <p:nvPr/>
        </p:nvPicPr>
        <p:blipFill rotWithShape="1">
          <a:blip r:embed="rId4"/>
          <a:srcRect b="15278"/>
          <a:stretch/>
        </p:blipFill>
        <p:spPr>
          <a:xfrm>
            <a:off x="5829300" y="1457325"/>
            <a:ext cx="581025" cy="495303"/>
          </a:xfrm>
          <a:prstGeom prst="rect">
            <a:avLst/>
          </a:prstGeom>
        </p:spPr>
      </p:pic>
      <p:cxnSp>
        <p:nvCxnSpPr>
          <p:cNvPr id="22" name="Straight Arrow Connector 21">
            <a:extLst>
              <a:ext uri="{FF2B5EF4-FFF2-40B4-BE49-F238E27FC236}">
                <a16:creationId xmlns:a16="http://schemas.microsoft.com/office/drawing/2014/main" id="{8146BEEA-B6E1-4440-B969-0F0B465ECFC7}"/>
              </a:ext>
            </a:extLst>
          </p:cNvPr>
          <p:cNvCxnSpPr/>
          <p:nvPr/>
        </p:nvCxnSpPr>
        <p:spPr>
          <a:xfrm flipH="1">
            <a:off x="3952875" y="1552575"/>
            <a:ext cx="19050" cy="1714500"/>
          </a:xfrm>
          <a:prstGeom prst="straightConnector1">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778534E1-2906-4F65-9FC1-EEA47E3C1375}"/>
              </a:ext>
            </a:extLst>
          </p:cNvPr>
          <p:cNvCxnSpPr>
            <a:cxnSpLocks/>
          </p:cNvCxnSpPr>
          <p:nvPr/>
        </p:nvCxnSpPr>
        <p:spPr>
          <a:xfrm flipH="1">
            <a:off x="5362575" y="1552574"/>
            <a:ext cx="0" cy="1714500"/>
          </a:xfrm>
          <a:prstGeom prst="straightConnector1">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DA5BE553-9031-49DE-8FA6-840FDFE5179F}"/>
              </a:ext>
            </a:extLst>
          </p:cNvPr>
          <p:cNvSpPr/>
          <p:nvPr/>
        </p:nvSpPr>
        <p:spPr>
          <a:xfrm>
            <a:off x="2638424" y="6061453"/>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What themes do both characters and their relationships link to? </a:t>
            </a:r>
          </a:p>
        </p:txBody>
      </p:sp>
      <p:pic>
        <p:nvPicPr>
          <p:cNvPr id="6" name="Picture 8" descr="A close up of a logo&#10;&#10;Description generated with very high confidence">
            <a:extLst>
              <a:ext uri="{FF2B5EF4-FFF2-40B4-BE49-F238E27FC236}">
                <a16:creationId xmlns:a16="http://schemas.microsoft.com/office/drawing/2014/main" id="{CFC0EEE9-398D-4B82-8C42-80B56FE51D83}"/>
              </a:ext>
            </a:extLst>
          </p:cNvPr>
          <p:cNvPicPr>
            <a:picLocks noChangeAspect="1"/>
          </p:cNvPicPr>
          <p:nvPr/>
        </p:nvPicPr>
        <p:blipFill>
          <a:blip r:embed="rId5"/>
          <a:stretch>
            <a:fillRect/>
          </a:stretch>
        </p:blipFill>
        <p:spPr>
          <a:xfrm>
            <a:off x="2609850" y="6734175"/>
            <a:ext cx="790575" cy="790575"/>
          </a:xfrm>
          <a:prstGeom prst="rect">
            <a:avLst/>
          </a:prstGeom>
        </p:spPr>
      </p:pic>
      <p:pic>
        <p:nvPicPr>
          <p:cNvPr id="9" name="Picture 9" descr="A picture containing drawing&#10;&#10;Description generated with very high confidence">
            <a:extLst>
              <a:ext uri="{FF2B5EF4-FFF2-40B4-BE49-F238E27FC236}">
                <a16:creationId xmlns:a16="http://schemas.microsoft.com/office/drawing/2014/main" id="{387F5563-7F84-458C-BB8B-1960A7CDA57E}"/>
              </a:ext>
            </a:extLst>
          </p:cNvPr>
          <p:cNvPicPr>
            <a:picLocks noChangeAspect="1"/>
          </p:cNvPicPr>
          <p:nvPr/>
        </p:nvPicPr>
        <p:blipFill>
          <a:blip r:embed="rId6"/>
          <a:stretch>
            <a:fillRect/>
          </a:stretch>
        </p:blipFill>
        <p:spPr>
          <a:xfrm>
            <a:off x="3609975" y="6800850"/>
            <a:ext cx="447675" cy="485775"/>
          </a:xfrm>
          <a:prstGeom prst="rect">
            <a:avLst/>
          </a:prstGeom>
        </p:spPr>
      </p:pic>
      <p:pic>
        <p:nvPicPr>
          <p:cNvPr id="10" name="Picture 10" descr="A close up of a logo&#10;&#10;Description generated with very high confidence">
            <a:extLst>
              <a:ext uri="{FF2B5EF4-FFF2-40B4-BE49-F238E27FC236}">
                <a16:creationId xmlns:a16="http://schemas.microsoft.com/office/drawing/2014/main" id="{E2BDC911-0674-4DFE-9942-020E895C98BB}"/>
              </a:ext>
            </a:extLst>
          </p:cNvPr>
          <p:cNvPicPr>
            <a:picLocks noChangeAspect="1"/>
          </p:cNvPicPr>
          <p:nvPr/>
        </p:nvPicPr>
        <p:blipFill rotWithShape="1">
          <a:blip r:embed="rId7"/>
          <a:srcRect b="13889"/>
          <a:stretch/>
        </p:blipFill>
        <p:spPr>
          <a:xfrm>
            <a:off x="4391025" y="6677025"/>
            <a:ext cx="790575" cy="666753"/>
          </a:xfrm>
          <a:prstGeom prst="rect">
            <a:avLst/>
          </a:prstGeom>
        </p:spPr>
      </p:pic>
      <p:pic>
        <p:nvPicPr>
          <p:cNvPr id="11" name="Picture 12" descr="A close up of a logo&#10;&#10;Description generated with very high confidence">
            <a:extLst>
              <a:ext uri="{FF2B5EF4-FFF2-40B4-BE49-F238E27FC236}">
                <a16:creationId xmlns:a16="http://schemas.microsoft.com/office/drawing/2014/main" id="{98B89F81-858B-45CB-9029-A1D7A669BAE1}"/>
              </a:ext>
            </a:extLst>
          </p:cNvPr>
          <p:cNvPicPr>
            <a:picLocks noChangeAspect="1"/>
          </p:cNvPicPr>
          <p:nvPr/>
        </p:nvPicPr>
        <p:blipFill>
          <a:blip r:embed="rId8"/>
          <a:stretch>
            <a:fillRect/>
          </a:stretch>
        </p:blipFill>
        <p:spPr>
          <a:xfrm>
            <a:off x="5362575" y="6729413"/>
            <a:ext cx="409575" cy="609600"/>
          </a:xfrm>
          <a:prstGeom prst="rect">
            <a:avLst/>
          </a:prstGeom>
        </p:spPr>
      </p:pic>
      <p:pic>
        <p:nvPicPr>
          <p:cNvPr id="13" name="Picture 22" descr="A close up of a logo&#10;&#10;Description generated with very high confidence">
            <a:extLst>
              <a:ext uri="{FF2B5EF4-FFF2-40B4-BE49-F238E27FC236}">
                <a16:creationId xmlns:a16="http://schemas.microsoft.com/office/drawing/2014/main" id="{D12D1AE8-ADAA-4096-B27F-5466B02B012E}"/>
              </a:ext>
            </a:extLst>
          </p:cNvPr>
          <p:cNvPicPr>
            <a:picLocks noChangeAspect="1"/>
          </p:cNvPicPr>
          <p:nvPr/>
        </p:nvPicPr>
        <p:blipFill rotWithShape="1">
          <a:blip r:embed="rId9"/>
          <a:srcRect l="-1389" t="2430" r="1910" b="14931"/>
          <a:stretch/>
        </p:blipFill>
        <p:spPr>
          <a:xfrm>
            <a:off x="6029325" y="6753225"/>
            <a:ext cx="681039" cy="590554"/>
          </a:xfrm>
          <a:prstGeom prst="rect">
            <a:avLst/>
          </a:prstGeom>
        </p:spPr>
      </p:pic>
      <p:pic>
        <p:nvPicPr>
          <p:cNvPr id="23" name="Picture 23" descr="A close up of a logo&#10;&#10;Description generated with very high confidence">
            <a:extLst>
              <a:ext uri="{FF2B5EF4-FFF2-40B4-BE49-F238E27FC236}">
                <a16:creationId xmlns:a16="http://schemas.microsoft.com/office/drawing/2014/main" id="{FC613261-76AD-4E1A-9678-1D7A21870F6C}"/>
              </a:ext>
            </a:extLst>
          </p:cNvPr>
          <p:cNvPicPr>
            <a:picLocks noChangeAspect="1"/>
          </p:cNvPicPr>
          <p:nvPr/>
        </p:nvPicPr>
        <p:blipFill rotWithShape="1">
          <a:blip r:embed="rId10"/>
          <a:srcRect r="-490" b="13592"/>
          <a:stretch/>
        </p:blipFill>
        <p:spPr>
          <a:xfrm>
            <a:off x="2705100" y="7591425"/>
            <a:ext cx="652462" cy="561976"/>
          </a:xfrm>
          <a:prstGeom prst="rect">
            <a:avLst/>
          </a:prstGeom>
        </p:spPr>
      </p:pic>
      <p:pic>
        <p:nvPicPr>
          <p:cNvPr id="24" name="Picture 24" descr="A close up of a logo&#10;&#10;Description generated with very high confidence">
            <a:extLst>
              <a:ext uri="{FF2B5EF4-FFF2-40B4-BE49-F238E27FC236}">
                <a16:creationId xmlns:a16="http://schemas.microsoft.com/office/drawing/2014/main" id="{FD62AE7A-DAAB-4E45-BEBC-8535B29A8BD3}"/>
              </a:ext>
            </a:extLst>
          </p:cNvPr>
          <p:cNvPicPr>
            <a:picLocks noChangeAspect="1"/>
          </p:cNvPicPr>
          <p:nvPr/>
        </p:nvPicPr>
        <p:blipFill>
          <a:blip r:embed="rId11"/>
          <a:stretch>
            <a:fillRect/>
          </a:stretch>
        </p:blipFill>
        <p:spPr>
          <a:xfrm>
            <a:off x="3529013" y="7524750"/>
            <a:ext cx="790575" cy="600075"/>
          </a:xfrm>
          <a:prstGeom prst="rect">
            <a:avLst/>
          </a:prstGeom>
        </p:spPr>
      </p:pic>
      <p:pic>
        <p:nvPicPr>
          <p:cNvPr id="25" name="Picture 25" descr="A close up of a logo&#10;&#10;Description generated with very high confidence">
            <a:extLst>
              <a:ext uri="{FF2B5EF4-FFF2-40B4-BE49-F238E27FC236}">
                <a16:creationId xmlns:a16="http://schemas.microsoft.com/office/drawing/2014/main" id="{94250719-FAD5-47F4-828A-75EF0C6D884E}"/>
              </a:ext>
            </a:extLst>
          </p:cNvPr>
          <p:cNvPicPr>
            <a:picLocks noChangeAspect="1"/>
          </p:cNvPicPr>
          <p:nvPr/>
        </p:nvPicPr>
        <p:blipFill rotWithShape="1">
          <a:blip r:embed="rId12"/>
          <a:srcRect r="521" b="14236"/>
          <a:stretch/>
        </p:blipFill>
        <p:spPr>
          <a:xfrm>
            <a:off x="4352925" y="7477125"/>
            <a:ext cx="757239" cy="676276"/>
          </a:xfrm>
          <a:prstGeom prst="rect">
            <a:avLst/>
          </a:prstGeom>
        </p:spPr>
      </p:pic>
      <p:pic>
        <p:nvPicPr>
          <p:cNvPr id="26" name="Picture 26" descr="A close up of a logo&#10;&#10;Description generated with very high confidence">
            <a:extLst>
              <a:ext uri="{FF2B5EF4-FFF2-40B4-BE49-F238E27FC236}">
                <a16:creationId xmlns:a16="http://schemas.microsoft.com/office/drawing/2014/main" id="{CD0C996A-FAB8-481B-A572-B3AE88BCE003}"/>
              </a:ext>
            </a:extLst>
          </p:cNvPr>
          <p:cNvPicPr>
            <a:picLocks noChangeAspect="1"/>
          </p:cNvPicPr>
          <p:nvPr/>
        </p:nvPicPr>
        <p:blipFill rotWithShape="1">
          <a:blip r:embed="rId13"/>
          <a:srcRect r="521" b="13889"/>
          <a:stretch/>
        </p:blipFill>
        <p:spPr>
          <a:xfrm>
            <a:off x="5229225" y="7505700"/>
            <a:ext cx="728664" cy="638178"/>
          </a:xfrm>
          <a:prstGeom prst="rect">
            <a:avLst/>
          </a:prstGeom>
        </p:spPr>
      </p:pic>
      <p:pic>
        <p:nvPicPr>
          <p:cNvPr id="27" name="Picture 27" descr="A close up of a logo&#10;&#10;Description generated with very high confidence">
            <a:extLst>
              <a:ext uri="{FF2B5EF4-FFF2-40B4-BE49-F238E27FC236}">
                <a16:creationId xmlns:a16="http://schemas.microsoft.com/office/drawing/2014/main" id="{D97851C3-6F51-45C9-A401-DD23C8F76264}"/>
              </a:ext>
            </a:extLst>
          </p:cNvPr>
          <p:cNvPicPr>
            <a:picLocks noChangeAspect="1"/>
          </p:cNvPicPr>
          <p:nvPr/>
        </p:nvPicPr>
        <p:blipFill rotWithShape="1">
          <a:blip r:embed="rId14"/>
          <a:srcRect r="521" b="14236"/>
          <a:stretch/>
        </p:blipFill>
        <p:spPr>
          <a:xfrm>
            <a:off x="6038850" y="7515225"/>
            <a:ext cx="719139" cy="628651"/>
          </a:xfrm>
          <a:prstGeom prst="rect">
            <a:avLst/>
          </a:prstGeom>
        </p:spPr>
      </p:pic>
      <p:sp>
        <p:nvSpPr>
          <p:cNvPr id="31" name="Rectangle 30">
            <a:extLst>
              <a:ext uri="{FF2B5EF4-FFF2-40B4-BE49-F238E27FC236}">
                <a16:creationId xmlns:a16="http://schemas.microsoft.com/office/drawing/2014/main" id="{17A7B934-ED06-4370-AF59-9AD9D5902B62}"/>
              </a:ext>
            </a:extLst>
          </p:cNvPr>
          <p:cNvSpPr/>
          <p:nvPr/>
        </p:nvSpPr>
        <p:spPr>
          <a:xfrm>
            <a:off x="2647949" y="8223628"/>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What are Goldings intentions? </a:t>
            </a:r>
          </a:p>
          <a:p>
            <a:pPr algn="ctr"/>
            <a:r>
              <a:rPr lang="en-US" sz="1400">
                <a:solidFill>
                  <a:srgbClr val="FFFFFF"/>
                </a:solidFill>
                <a:cs typeface="Calibri"/>
              </a:rPr>
              <a:t>What is the desired effect on the reader?</a:t>
            </a:r>
          </a:p>
        </p:txBody>
      </p:sp>
      <p:sp>
        <p:nvSpPr>
          <p:cNvPr id="4" name="TextBox 3">
            <a:extLst>
              <a:ext uri="{FF2B5EF4-FFF2-40B4-BE49-F238E27FC236}">
                <a16:creationId xmlns:a16="http://schemas.microsoft.com/office/drawing/2014/main" id="{227247B7-C638-4EF9-A31D-EF6E5C5C496F}"/>
              </a:ext>
            </a:extLst>
          </p:cNvPr>
          <p:cNvSpPr txBox="1"/>
          <p:nvPr/>
        </p:nvSpPr>
        <p:spPr>
          <a:xfrm>
            <a:off x="2657475" y="8839200"/>
            <a:ext cx="410527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a:t>Consider what Golding is: </a:t>
            </a:r>
            <a:r>
              <a:rPr lang="en-US" sz="1000" b="1">
                <a:solidFill>
                  <a:srgbClr val="FF0000"/>
                </a:solidFill>
              </a:rPr>
              <a:t>advocating </a:t>
            </a:r>
            <a:r>
              <a:rPr lang="en-US" sz="1000" b="1" err="1">
                <a:solidFill>
                  <a:srgbClr val="FF0000"/>
                </a:solidFill>
              </a:rPr>
              <a:t>criticising</a:t>
            </a:r>
            <a:r>
              <a:rPr lang="en-US" sz="1000" b="1">
                <a:solidFill>
                  <a:srgbClr val="FF0000"/>
                </a:solidFill>
              </a:rPr>
              <a:t> celebrating warning teaching exposing. Link your big ideas to the themes above. </a:t>
            </a:r>
          </a:p>
        </p:txBody>
      </p:sp>
      <p:pic>
        <p:nvPicPr>
          <p:cNvPr id="28" name="Picture 31" descr="A close up of a logo&#10;&#10;Description generated with very high confidence">
            <a:extLst>
              <a:ext uri="{FF2B5EF4-FFF2-40B4-BE49-F238E27FC236}">
                <a16:creationId xmlns:a16="http://schemas.microsoft.com/office/drawing/2014/main" id="{2EDB7459-7DE3-4419-A335-3B57837E41B5}"/>
              </a:ext>
            </a:extLst>
          </p:cNvPr>
          <p:cNvPicPr>
            <a:picLocks noChangeAspect="1"/>
          </p:cNvPicPr>
          <p:nvPr/>
        </p:nvPicPr>
        <p:blipFill>
          <a:blip r:embed="rId15"/>
          <a:stretch>
            <a:fillRect/>
          </a:stretch>
        </p:blipFill>
        <p:spPr>
          <a:xfrm>
            <a:off x="2733675" y="10220325"/>
            <a:ext cx="457200" cy="495300"/>
          </a:xfrm>
          <a:prstGeom prst="rect">
            <a:avLst/>
          </a:prstGeom>
        </p:spPr>
      </p:pic>
      <p:pic>
        <p:nvPicPr>
          <p:cNvPr id="32" name="Picture 32" descr="A close up of a logo&#10;&#10;Description generated with very high confidence">
            <a:extLst>
              <a:ext uri="{FF2B5EF4-FFF2-40B4-BE49-F238E27FC236}">
                <a16:creationId xmlns:a16="http://schemas.microsoft.com/office/drawing/2014/main" id="{F83DBC14-F892-4C15-93F3-39610C76C281}"/>
              </a:ext>
            </a:extLst>
          </p:cNvPr>
          <p:cNvPicPr>
            <a:picLocks noChangeAspect="1"/>
          </p:cNvPicPr>
          <p:nvPr/>
        </p:nvPicPr>
        <p:blipFill>
          <a:blip r:embed="rId16"/>
          <a:stretch>
            <a:fillRect/>
          </a:stretch>
        </p:blipFill>
        <p:spPr>
          <a:xfrm>
            <a:off x="2705100" y="11220450"/>
            <a:ext cx="514350" cy="371475"/>
          </a:xfrm>
          <a:prstGeom prst="rect">
            <a:avLst/>
          </a:prstGeom>
        </p:spPr>
      </p:pic>
      <p:pic>
        <p:nvPicPr>
          <p:cNvPr id="33" name="Picture 33" descr="A picture containing drawing&#10;&#10;Description generated with very high confidence">
            <a:extLst>
              <a:ext uri="{FF2B5EF4-FFF2-40B4-BE49-F238E27FC236}">
                <a16:creationId xmlns:a16="http://schemas.microsoft.com/office/drawing/2014/main" id="{FE681F93-6888-46E7-B9B7-E0B79134C305}"/>
              </a:ext>
            </a:extLst>
          </p:cNvPr>
          <p:cNvPicPr>
            <a:picLocks noChangeAspect="1"/>
          </p:cNvPicPr>
          <p:nvPr/>
        </p:nvPicPr>
        <p:blipFill>
          <a:blip r:embed="rId17"/>
          <a:stretch>
            <a:fillRect/>
          </a:stretch>
        </p:blipFill>
        <p:spPr>
          <a:xfrm rot="60000">
            <a:off x="2714625" y="9696450"/>
            <a:ext cx="542925" cy="457200"/>
          </a:xfrm>
          <a:prstGeom prst="rect">
            <a:avLst/>
          </a:prstGeom>
        </p:spPr>
      </p:pic>
      <p:pic>
        <p:nvPicPr>
          <p:cNvPr id="34" name="Picture 34" descr="A close up of a logo&#10;&#10;Description generated with very high confidence">
            <a:extLst>
              <a:ext uri="{FF2B5EF4-FFF2-40B4-BE49-F238E27FC236}">
                <a16:creationId xmlns:a16="http://schemas.microsoft.com/office/drawing/2014/main" id="{06FE4AD3-1223-4EDF-80A3-7CDEB5F7C770}"/>
              </a:ext>
            </a:extLst>
          </p:cNvPr>
          <p:cNvPicPr>
            <a:picLocks noChangeAspect="1"/>
          </p:cNvPicPr>
          <p:nvPr/>
        </p:nvPicPr>
        <p:blipFill>
          <a:blip r:embed="rId18"/>
          <a:stretch>
            <a:fillRect/>
          </a:stretch>
        </p:blipFill>
        <p:spPr>
          <a:xfrm>
            <a:off x="2657475" y="9239250"/>
            <a:ext cx="609600" cy="314325"/>
          </a:xfrm>
          <a:prstGeom prst="rect">
            <a:avLst/>
          </a:prstGeom>
        </p:spPr>
      </p:pic>
      <p:pic>
        <p:nvPicPr>
          <p:cNvPr id="35" name="Picture 35" descr="A close up of a logo&#10;&#10;Description generated with very high confidence">
            <a:extLst>
              <a:ext uri="{FF2B5EF4-FFF2-40B4-BE49-F238E27FC236}">
                <a16:creationId xmlns:a16="http://schemas.microsoft.com/office/drawing/2014/main" id="{732D1745-C088-4B52-BEDB-76D317715CC3}"/>
              </a:ext>
            </a:extLst>
          </p:cNvPr>
          <p:cNvPicPr>
            <a:picLocks noChangeAspect="1"/>
          </p:cNvPicPr>
          <p:nvPr/>
        </p:nvPicPr>
        <p:blipFill>
          <a:blip r:embed="rId19"/>
          <a:stretch>
            <a:fillRect/>
          </a:stretch>
        </p:blipFill>
        <p:spPr>
          <a:xfrm>
            <a:off x="2724150" y="10772775"/>
            <a:ext cx="390525" cy="361950"/>
          </a:xfrm>
          <a:prstGeom prst="rect">
            <a:avLst/>
          </a:prstGeom>
        </p:spPr>
      </p:pic>
      <p:pic>
        <p:nvPicPr>
          <p:cNvPr id="36" name="Picture 36" descr="A picture containing drawing&#10;&#10;Description generated with very high confidence">
            <a:extLst>
              <a:ext uri="{FF2B5EF4-FFF2-40B4-BE49-F238E27FC236}">
                <a16:creationId xmlns:a16="http://schemas.microsoft.com/office/drawing/2014/main" id="{7BFBF20E-A8C5-4D89-8DEF-57561F3F9A49}"/>
              </a:ext>
            </a:extLst>
          </p:cNvPr>
          <p:cNvPicPr>
            <a:picLocks noChangeAspect="1"/>
          </p:cNvPicPr>
          <p:nvPr/>
        </p:nvPicPr>
        <p:blipFill>
          <a:blip r:embed="rId20"/>
          <a:stretch>
            <a:fillRect/>
          </a:stretch>
        </p:blipFill>
        <p:spPr>
          <a:xfrm>
            <a:off x="2714625" y="11696700"/>
            <a:ext cx="457200" cy="428625"/>
          </a:xfrm>
          <a:prstGeom prst="rect">
            <a:avLst/>
          </a:prstGeom>
        </p:spPr>
      </p:pic>
      <p:sp>
        <p:nvSpPr>
          <p:cNvPr id="37" name="Rectangle 36">
            <a:extLst>
              <a:ext uri="{FF2B5EF4-FFF2-40B4-BE49-F238E27FC236}">
                <a16:creationId xmlns:a16="http://schemas.microsoft.com/office/drawing/2014/main" id="{8EB79F35-6F3E-47EC-932C-8A81D6394190}"/>
              </a:ext>
            </a:extLst>
          </p:cNvPr>
          <p:cNvSpPr/>
          <p:nvPr/>
        </p:nvSpPr>
        <p:spPr>
          <a:xfrm>
            <a:off x="2619374" y="3270628"/>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What physical description can you discuss?</a:t>
            </a:r>
            <a:endParaRPr lang="en-US"/>
          </a:p>
          <a:p>
            <a:pPr algn="ctr"/>
            <a:r>
              <a:rPr lang="en-US" sz="1400">
                <a:solidFill>
                  <a:srgbClr val="FFFFFF"/>
                </a:solidFill>
                <a:cs typeface="Calibri"/>
              </a:rPr>
              <a:t>How do they differ? </a:t>
            </a:r>
          </a:p>
        </p:txBody>
      </p:sp>
      <p:sp>
        <p:nvSpPr>
          <p:cNvPr id="15" name="TextBox 14">
            <a:extLst>
              <a:ext uri="{FF2B5EF4-FFF2-40B4-BE49-F238E27FC236}">
                <a16:creationId xmlns:a16="http://schemas.microsoft.com/office/drawing/2014/main" id="{B3D1571E-7BEA-4855-8EE4-92D52F8EFF2B}"/>
              </a:ext>
            </a:extLst>
          </p:cNvPr>
          <p:cNvSpPr txBox="1"/>
          <p:nvPr/>
        </p:nvSpPr>
        <p:spPr>
          <a:xfrm>
            <a:off x="2419350" y="1914525"/>
            <a:ext cx="148590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latin typeface="Bradley Hand ITC"/>
                <a:ea typeface="+mn-lt"/>
                <a:cs typeface="+mn-lt"/>
              </a:rPr>
              <a:t>Hope for rescue – connection to civilisation </a:t>
            </a:r>
            <a:endParaRPr lang="en-US" sz="1000">
              <a:latin typeface="Bradley Hand ITC"/>
              <a:ea typeface="+mn-lt"/>
              <a:cs typeface="+mn-lt"/>
            </a:endParaRPr>
          </a:p>
          <a:p>
            <a:r>
              <a:rPr lang="en-GB" sz="1000">
                <a:latin typeface="Bradley Hand ITC"/>
                <a:ea typeface="+mn-lt"/>
                <a:cs typeface="+mn-lt"/>
              </a:rPr>
              <a:t>First ‘death’ of the littleun</a:t>
            </a:r>
          </a:p>
          <a:p>
            <a:r>
              <a:rPr lang="en-GB" sz="1000">
                <a:latin typeface="Bradley Hand ITC"/>
                <a:ea typeface="+mn-lt"/>
                <a:cs typeface="+mn-lt"/>
              </a:rPr>
              <a:t>fire is a technology that threatens destruction if it gets out of control.</a:t>
            </a:r>
            <a:endParaRPr lang="en-GB">
              <a:latin typeface="Bradley Hand ITC"/>
            </a:endParaRPr>
          </a:p>
          <a:p>
            <a:endParaRPr lang="en-GB" sz="1000">
              <a:latin typeface="Bradley Hand ITC"/>
              <a:cs typeface="Calibri"/>
            </a:endParaRPr>
          </a:p>
          <a:p>
            <a:endParaRPr lang="en-US" sz="1000">
              <a:latin typeface="Bradley Hand ITC"/>
            </a:endParaRPr>
          </a:p>
        </p:txBody>
      </p:sp>
      <p:sp>
        <p:nvSpPr>
          <p:cNvPr id="38" name="TextBox 37">
            <a:extLst>
              <a:ext uri="{FF2B5EF4-FFF2-40B4-BE49-F238E27FC236}">
                <a16:creationId xmlns:a16="http://schemas.microsoft.com/office/drawing/2014/main" id="{61808EA0-4E6B-4EDB-A1DA-B15265AF9C5B}"/>
              </a:ext>
            </a:extLst>
          </p:cNvPr>
          <p:cNvSpPr txBox="1"/>
          <p:nvPr/>
        </p:nvSpPr>
        <p:spPr>
          <a:xfrm>
            <a:off x="4057650" y="1952625"/>
            <a:ext cx="1219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latin typeface="Bradley Hand ITC"/>
                <a:cs typeface="Calibri"/>
              </a:rPr>
              <a:t>Represents civilisation and democrasy. The legitamacy of the conch erodes as they descend into savagery. </a:t>
            </a:r>
          </a:p>
          <a:p>
            <a:endParaRPr lang="en-GB" sz="1000">
              <a:latin typeface="Bradley Hand ITC"/>
              <a:cs typeface="Calibri"/>
            </a:endParaRPr>
          </a:p>
          <a:p>
            <a:endParaRPr lang="en-US" sz="1000">
              <a:latin typeface="Bradley Hand ITC"/>
            </a:endParaRPr>
          </a:p>
        </p:txBody>
      </p:sp>
      <p:sp>
        <p:nvSpPr>
          <p:cNvPr id="39" name="TextBox 38">
            <a:extLst>
              <a:ext uri="{FF2B5EF4-FFF2-40B4-BE49-F238E27FC236}">
                <a16:creationId xmlns:a16="http://schemas.microsoft.com/office/drawing/2014/main" id="{8BEC258A-B1D4-4F00-A150-C77093ED6973}"/>
              </a:ext>
            </a:extLst>
          </p:cNvPr>
          <p:cNvSpPr txBox="1"/>
          <p:nvPr/>
        </p:nvSpPr>
        <p:spPr>
          <a:xfrm>
            <a:off x="5448300" y="1847850"/>
            <a:ext cx="140970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latin typeface="Bradley Hand ITC"/>
              </a:rPr>
              <a:t>Piggy's intelligence is symbolised through his glasses. When the boys descend into savagery – Piggy and his glasses represent a scientific advancement.</a:t>
            </a:r>
            <a:endParaRPr lang="en-US" sz="1000">
              <a:latin typeface="Bradley Hand ITC"/>
            </a:endParaRPr>
          </a:p>
        </p:txBody>
      </p:sp>
      <p:sp>
        <p:nvSpPr>
          <p:cNvPr id="40" name="TextBox 39">
            <a:extLst>
              <a:ext uri="{FF2B5EF4-FFF2-40B4-BE49-F238E27FC236}">
                <a16:creationId xmlns:a16="http://schemas.microsoft.com/office/drawing/2014/main" id="{DEB7BC14-0151-40BB-9933-A457C9702E7C}"/>
              </a:ext>
            </a:extLst>
          </p:cNvPr>
          <p:cNvSpPr txBox="1"/>
          <p:nvPr/>
        </p:nvSpPr>
        <p:spPr>
          <a:xfrm>
            <a:off x="2419350" y="3819525"/>
            <a:ext cx="443865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 Piggy is described: his jacket is greasy; he is very fat and his spectacles are thick. He gets out of breath because of his asthma, and he obviously has diarrhea from eating too much fruit. His image is not improved by the way he speaks. His poor grammar suggests that he comes from a different social background to Ralph.</a:t>
            </a:r>
            <a:r>
              <a:rPr lang="en-US" sz="1000">
                <a:latin typeface="Bradley Hand ITC"/>
                <a:ea typeface="+mn-lt"/>
                <a:cs typeface="+mn-lt"/>
              </a:rPr>
              <a:t> Ralph is </a:t>
            </a:r>
            <a:r>
              <a:rPr lang="en-US" sz="1000" err="1">
                <a:latin typeface="Bradley Hand ITC"/>
                <a:ea typeface="+mn-lt"/>
                <a:cs typeface="+mn-lt"/>
              </a:rPr>
              <a:t>is</a:t>
            </a:r>
            <a:r>
              <a:rPr lang="en-US" sz="1000">
                <a:latin typeface="Bradley Hand ITC"/>
                <a:ea typeface="+mn-lt"/>
                <a:cs typeface="+mn-lt"/>
              </a:rPr>
              <a:t> well-built, athletic, and a good swimmer, “but there was a mildness about his mouth and eyes that proclaimed no devil.” He is, at first, delighted by the tropical lushness of the island and the freedom from adult constraints. He rejects Piggy’s overtures of friendship and betrays Piggy’s nick-name to Jack and the other boys. Ralph accepts Piggy’s advice when it suits him, as in the suggestion to use the conch to summon the other boys, but he is more naturally drawn to Jack. When he is elected chief Ralph appeases Jack by giving him and his choir the job of hunters. He displays his leadership skills straight away by </a:t>
            </a:r>
            <a:r>
              <a:rPr lang="en-US" sz="1000" err="1">
                <a:latin typeface="Bradley Hand ITC"/>
                <a:ea typeface="+mn-lt"/>
                <a:cs typeface="+mn-lt"/>
              </a:rPr>
              <a:t>organising</a:t>
            </a:r>
            <a:r>
              <a:rPr lang="en-US" sz="1000">
                <a:latin typeface="Bradley Hand ITC"/>
                <a:ea typeface="+mn-lt"/>
                <a:cs typeface="+mn-lt"/>
              </a:rPr>
              <a:t> a reconnaissance party to scout the island</a:t>
            </a:r>
            <a:endParaRPr lang="en-US" sz="1000">
              <a:latin typeface="Bradley Hand ITC"/>
            </a:endParaRPr>
          </a:p>
          <a:p>
            <a:endParaRPr lang="en-US" sz="1000">
              <a:latin typeface="Bradley Hand ITC"/>
            </a:endParaRPr>
          </a:p>
          <a:p>
            <a:endParaRPr lang="en-US" sz="1000">
              <a:latin typeface="Bradley Hand ITC"/>
            </a:endParaRPr>
          </a:p>
        </p:txBody>
      </p:sp>
      <p:sp>
        <p:nvSpPr>
          <p:cNvPr id="47" name="TextBox 46">
            <a:extLst>
              <a:ext uri="{FF2B5EF4-FFF2-40B4-BE49-F238E27FC236}">
                <a16:creationId xmlns:a16="http://schemas.microsoft.com/office/drawing/2014/main" id="{9ED193AD-454B-4A8D-8764-CE0182D03F42}"/>
              </a:ext>
            </a:extLst>
          </p:cNvPr>
          <p:cNvSpPr txBox="1"/>
          <p:nvPr/>
        </p:nvSpPr>
        <p:spPr>
          <a:xfrm>
            <a:off x="3305175" y="9239250"/>
            <a:ext cx="348615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could perhaps be </a:t>
            </a:r>
            <a:r>
              <a:rPr lang="en-US" sz="1000" b="1">
                <a:latin typeface="Bradley Hand ITC"/>
              </a:rPr>
              <a:t>advocating</a:t>
            </a:r>
            <a:r>
              <a:rPr lang="en-US" sz="1000">
                <a:latin typeface="Bradley Hand ITC"/>
              </a:rPr>
              <a:t> that we need</a:t>
            </a:r>
            <a:r>
              <a:rPr lang="en-US" sz="1000">
                <a:latin typeface="Bradley Hand ITC"/>
                <a:ea typeface="+mn-lt"/>
                <a:cs typeface="+mn-lt"/>
              </a:rPr>
              <a:t> to</a:t>
            </a:r>
            <a:r>
              <a:rPr lang="en-US" sz="1000">
                <a:latin typeface="Bradley Hand ITC"/>
              </a:rPr>
              <a:t> work hard to change the future of mankind.</a:t>
            </a:r>
            <a:endParaRPr lang="en-US" sz="1000">
              <a:latin typeface="Calibri"/>
              <a:cs typeface="Calibri"/>
            </a:endParaRPr>
          </a:p>
        </p:txBody>
      </p:sp>
      <p:sp>
        <p:nvSpPr>
          <p:cNvPr id="41" name="TextBox 40">
            <a:extLst>
              <a:ext uri="{FF2B5EF4-FFF2-40B4-BE49-F238E27FC236}">
                <a16:creationId xmlns:a16="http://schemas.microsoft.com/office/drawing/2014/main" id="{8D2DD70B-DC06-4C4D-90E1-7DC06A6C42F4}"/>
              </a:ext>
            </a:extLst>
          </p:cNvPr>
          <p:cNvSpPr txBox="1"/>
          <p:nvPr/>
        </p:nvSpPr>
        <p:spPr>
          <a:xfrm>
            <a:off x="3305175" y="9753600"/>
            <a:ext cx="340995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may be </a:t>
            </a:r>
            <a:r>
              <a:rPr lang="en-US" sz="1000" b="1">
                <a:latin typeface="Bradley Hand ITC"/>
              </a:rPr>
              <a:t>critising </a:t>
            </a:r>
            <a:r>
              <a:rPr lang="en-US" sz="1000">
                <a:latin typeface="Bradley Hand ITC"/>
              </a:rPr>
              <a:t>mankind due to his belief that we all have a primitive desire for evil. </a:t>
            </a:r>
          </a:p>
        </p:txBody>
      </p:sp>
      <p:sp>
        <p:nvSpPr>
          <p:cNvPr id="43" name="TextBox 42">
            <a:extLst>
              <a:ext uri="{FF2B5EF4-FFF2-40B4-BE49-F238E27FC236}">
                <a16:creationId xmlns:a16="http://schemas.microsoft.com/office/drawing/2014/main" id="{581E2B66-BFC4-4693-BFD7-7173B0631631}"/>
              </a:ext>
            </a:extLst>
          </p:cNvPr>
          <p:cNvSpPr txBox="1"/>
          <p:nvPr/>
        </p:nvSpPr>
        <p:spPr>
          <a:xfrm>
            <a:off x="3343275" y="10267949"/>
            <a:ext cx="340995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may be </a:t>
            </a:r>
            <a:r>
              <a:rPr lang="en-US" sz="1000" b="1">
                <a:latin typeface="Bradley Hand ITC"/>
              </a:rPr>
              <a:t>celebrating </a:t>
            </a:r>
            <a:r>
              <a:rPr lang="en-US" sz="1000">
                <a:latin typeface="Bradley Hand ITC"/>
              </a:rPr>
              <a:t>loyalty and friendship though Piggy and Ralph.  </a:t>
            </a:r>
          </a:p>
        </p:txBody>
      </p:sp>
      <p:sp>
        <p:nvSpPr>
          <p:cNvPr id="44" name="TextBox 43">
            <a:extLst>
              <a:ext uri="{FF2B5EF4-FFF2-40B4-BE49-F238E27FC236}">
                <a16:creationId xmlns:a16="http://schemas.microsoft.com/office/drawing/2014/main" id="{EE81ADF9-6B36-4F89-A7B3-047B1A9D193F}"/>
              </a:ext>
            </a:extLst>
          </p:cNvPr>
          <p:cNvSpPr txBox="1"/>
          <p:nvPr/>
        </p:nvSpPr>
        <p:spPr>
          <a:xfrm>
            <a:off x="3343275" y="10734674"/>
            <a:ext cx="340995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may be </a:t>
            </a:r>
            <a:r>
              <a:rPr lang="en-US" sz="1000" b="1">
                <a:latin typeface="Bradley Hand ITC"/>
              </a:rPr>
              <a:t>warning </a:t>
            </a:r>
            <a:r>
              <a:rPr lang="en-US" sz="1000">
                <a:latin typeface="Bradley Hand ITC"/>
              </a:rPr>
              <a:t>that mankind is attracted to evil like a bee is attracted to honey. </a:t>
            </a:r>
          </a:p>
        </p:txBody>
      </p:sp>
      <p:sp>
        <p:nvSpPr>
          <p:cNvPr id="45" name="TextBox 44">
            <a:extLst>
              <a:ext uri="{FF2B5EF4-FFF2-40B4-BE49-F238E27FC236}">
                <a16:creationId xmlns:a16="http://schemas.microsoft.com/office/drawing/2014/main" id="{2D884989-322B-4616-9992-7B57C973DD79}"/>
              </a:ext>
            </a:extLst>
          </p:cNvPr>
          <p:cNvSpPr txBox="1"/>
          <p:nvPr/>
        </p:nvSpPr>
        <p:spPr>
          <a:xfrm>
            <a:off x="3352800" y="11220449"/>
            <a:ext cx="340995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potentially be </a:t>
            </a:r>
            <a:r>
              <a:rPr lang="en-US" sz="1000" b="1">
                <a:latin typeface="Bradley Hand ITC"/>
              </a:rPr>
              <a:t>teaching </a:t>
            </a:r>
            <a:r>
              <a:rPr lang="en-US" sz="1000">
                <a:latin typeface="Bradley Hand ITC"/>
              </a:rPr>
              <a:t>readers about his views on the British Empire.</a:t>
            </a:r>
          </a:p>
        </p:txBody>
      </p:sp>
      <p:sp>
        <p:nvSpPr>
          <p:cNvPr id="46" name="TextBox 45">
            <a:extLst>
              <a:ext uri="{FF2B5EF4-FFF2-40B4-BE49-F238E27FC236}">
                <a16:creationId xmlns:a16="http://schemas.microsoft.com/office/drawing/2014/main" id="{EF618ED3-CB60-4941-A13F-0389EDBA2BDB}"/>
              </a:ext>
            </a:extLst>
          </p:cNvPr>
          <p:cNvSpPr txBox="1"/>
          <p:nvPr/>
        </p:nvSpPr>
        <p:spPr>
          <a:xfrm>
            <a:off x="3362324" y="11668124"/>
            <a:ext cx="3409950"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might be </a:t>
            </a:r>
            <a:r>
              <a:rPr lang="en-US" sz="1000" b="1">
                <a:latin typeface="Bradley Hand ITC"/>
              </a:rPr>
              <a:t>exposing </a:t>
            </a:r>
            <a:r>
              <a:rPr lang="en-US" sz="1000">
                <a:latin typeface="Bradley Hand ITC"/>
              </a:rPr>
              <a:t>his thoughts on totalitarian states through the destruction of Ralph's leadership and Piggy's life by Jack. </a:t>
            </a:r>
          </a:p>
        </p:txBody>
      </p:sp>
      <p:sp>
        <p:nvSpPr>
          <p:cNvPr id="51" name="TextBox 1">
            <a:extLst>
              <a:ext uri="{FF2B5EF4-FFF2-40B4-BE49-F238E27FC236}">
                <a16:creationId xmlns:a16="http://schemas.microsoft.com/office/drawing/2014/main" id="{5D9AFAF1-2E4B-41DA-93E6-84E08CF7CB07}"/>
              </a:ext>
            </a:extLst>
          </p:cNvPr>
          <p:cNvSpPr txBox="1"/>
          <p:nvPr/>
        </p:nvSpPr>
        <p:spPr>
          <a:xfrm>
            <a:off x="1438911" y="-34668"/>
            <a:ext cx="3095396" cy="58477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3200" b="1">
                <a:solidFill>
                  <a:srgbClr val="E7E6E6"/>
                </a:solidFill>
                <a:latin typeface="Agency FB"/>
              </a:rPr>
              <a:t>WAGOLL</a:t>
            </a:r>
            <a:endParaRPr lang="en-US" sz="3200">
              <a:cs typeface="Calibri" panose="020F0502020204030204"/>
            </a:endParaRPr>
          </a:p>
        </p:txBody>
      </p:sp>
    </p:spTree>
    <p:extLst>
      <p:ext uri="{BB962C8B-B14F-4D97-AF65-F5344CB8AC3E}">
        <p14:creationId xmlns:p14="http://schemas.microsoft.com/office/powerpoint/2010/main" val="2047237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40A4004-B073-429C-8059-090C61CA7CF5}"/>
              </a:ext>
            </a:extLst>
          </p:cNvPr>
          <p:cNvSpPr txBox="1"/>
          <p:nvPr/>
        </p:nvSpPr>
        <p:spPr>
          <a:xfrm>
            <a:off x="252207" y="6898410"/>
            <a:ext cx="6300278"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sp>
        <p:nvSpPr>
          <p:cNvPr id="5" name="TextBox 4">
            <a:extLst>
              <a:ext uri="{FF2B5EF4-FFF2-40B4-BE49-F238E27FC236}">
                <a16:creationId xmlns:a16="http://schemas.microsoft.com/office/drawing/2014/main" id="{BB8B3D00-3B4E-4840-BA5B-DB1BD16A2F1F}"/>
              </a:ext>
            </a:extLst>
          </p:cNvPr>
          <p:cNvSpPr txBox="1"/>
          <p:nvPr/>
        </p:nvSpPr>
        <p:spPr>
          <a:xfrm>
            <a:off x="63120" y="-1138"/>
            <a:ext cx="668882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Calibri"/>
              </a:rPr>
              <a:t>Essay Plan – version two, blend extract and wider novel analysis  </a:t>
            </a:r>
          </a:p>
        </p:txBody>
      </p:sp>
      <p:sp>
        <p:nvSpPr>
          <p:cNvPr id="2" name="TextBox 1">
            <a:extLst>
              <a:ext uri="{FF2B5EF4-FFF2-40B4-BE49-F238E27FC236}">
                <a16:creationId xmlns:a16="http://schemas.microsoft.com/office/drawing/2014/main" id="{9638257F-91F8-4B6A-82B8-A905F23CD650}"/>
              </a:ext>
            </a:extLst>
          </p:cNvPr>
          <p:cNvSpPr txBox="1"/>
          <p:nvPr/>
        </p:nvSpPr>
        <p:spPr>
          <a:xfrm>
            <a:off x="48050" y="33181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graphicFrame>
        <p:nvGraphicFramePr>
          <p:cNvPr id="3" name="Table 6">
            <a:extLst>
              <a:ext uri="{FF2B5EF4-FFF2-40B4-BE49-F238E27FC236}">
                <a16:creationId xmlns:a16="http://schemas.microsoft.com/office/drawing/2014/main" id="{664AB48E-A8A7-4F4B-B151-6BD05DBA5769}"/>
              </a:ext>
            </a:extLst>
          </p:cNvPr>
          <p:cNvGraphicFramePr>
            <a:graphicFrameLocks noGrp="1"/>
          </p:cNvGraphicFramePr>
          <p:nvPr>
            <p:extLst>
              <p:ext uri="{D42A27DB-BD31-4B8C-83A1-F6EECF244321}">
                <p14:modId xmlns:p14="http://schemas.microsoft.com/office/powerpoint/2010/main" val="3672363808"/>
              </p:ext>
            </p:extLst>
          </p:nvPr>
        </p:nvGraphicFramePr>
        <p:xfrm>
          <a:off x="68580" y="731901"/>
          <a:ext cx="6741509" cy="11327425"/>
        </p:xfrm>
        <a:graphic>
          <a:graphicData uri="http://schemas.openxmlformats.org/drawingml/2006/table">
            <a:tbl>
              <a:tblPr firstRow="1" bandRow="1">
                <a:tableStyleId>{5940675A-B579-460E-94D1-54222C63F5DA}</a:tableStyleId>
              </a:tblPr>
              <a:tblGrid>
                <a:gridCol w="2933699">
                  <a:extLst>
                    <a:ext uri="{9D8B030D-6E8A-4147-A177-3AD203B41FA5}">
                      <a16:colId xmlns:a16="http://schemas.microsoft.com/office/drawing/2014/main" val="1386128503"/>
                    </a:ext>
                  </a:extLst>
                </a:gridCol>
                <a:gridCol w="3807810">
                  <a:extLst>
                    <a:ext uri="{9D8B030D-6E8A-4147-A177-3AD203B41FA5}">
                      <a16:colId xmlns:a16="http://schemas.microsoft.com/office/drawing/2014/main" val="4278086502"/>
                    </a:ext>
                  </a:extLst>
                </a:gridCol>
              </a:tblGrid>
              <a:tr h="1371600">
                <a:tc>
                  <a:txBody>
                    <a:bodyPr/>
                    <a:lstStyle/>
                    <a:p>
                      <a:r>
                        <a:rPr lang="en-US" sz="1050" b="1"/>
                        <a:t>Introduction</a:t>
                      </a:r>
                      <a:endParaRPr lang="en-US"/>
                    </a:p>
                    <a:p>
                      <a:pPr marL="171450" lvl="0" indent="-171450">
                        <a:buFont typeface="Arial"/>
                        <a:buChar char="•"/>
                      </a:pPr>
                      <a:r>
                        <a:rPr lang="en-US" sz="1050" b="0" i="1"/>
                        <a:t>Overview that directly answers the question. </a:t>
                      </a:r>
                      <a:endParaRPr lang="en-US"/>
                    </a:p>
                    <a:p>
                      <a:pPr marL="171450" lvl="0" indent="-171450">
                        <a:buFont typeface="Arial"/>
                        <a:buChar char="•"/>
                      </a:pPr>
                      <a:r>
                        <a:rPr lang="en-US" sz="1050" b="0" i="1"/>
                        <a:t>Discuss structure immediately – how does the relationship start, alter/change and end. </a:t>
                      </a:r>
                      <a:endParaRPr lang="en-US"/>
                    </a:p>
                    <a:p>
                      <a:pPr marL="171450" lvl="0" indent="-171450">
                        <a:buFont typeface="Arial"/>
                        <a:buChar char="•"/>
                      </a:pPr>
                      <a:r>
                        <a:rPr lang="en-US" sz="1050" b="0" i="1"/>
                        <a:t>Place the extract in that structure. </a:t>
                      </a:r>
                      <a:endParaRPr lang="en-US"/>
                    </a:p>
                    <a:p>
                      <a:pPr marL="171450" lvl="0" indent="-171450">
                        <a:buFont typeface="Arial"/>
                        <a:buChar char="•"/>
                      </a:pPr>
                      <a:r>
                        <a:rPr lang="en-US" sz="1050" b="0" i="1"/>
                        <a:t>Comment on Golding's intentions/big picture. </a:t>
                      </a:r>
                    </a:p>
                    <a:p>
                      <a:pPr marL="171450" lvl="0" indent="-171450">
                        <a:buFont typeface="Arial"/>
                        <a:buChar char="•"/>
                      </a:pPr>
                      <a:endParaRPr lang="en-US" sz="1050" b="0" i="1"/>
                    </a:p>
                    <a:p>
                      <a:pPr marL="171450" lvl="0" indent="-171450">
                        <a:buFont typeface="Arial"/>
                        <a:buChar char="•"/>
                      </a:pPr>
                      <a:endParaRPr lang="en-US" sz="1050" b="0" i="1"/>
                    </a:p>
                  </a:txBody>
                  <a:tcPr/>
                </a:tc>
                <a:tc>
                  <a:txBody>
                    <a:bodyPr/>
                    <a:lstStyle/>
                    <a:p>
                      <a:pPr lvl="0">
                        <a:buNone/>
                      </a:pPr>
                      <a:r>
                        <a:rPr lang="en-US" sz="1000" b="1" i="1" u="none" strike="noStrike" noProof="0">
                          <a:latin typeface="Bradley Hand ITC"/>
                        </a:rPr>
                        <a:t>Allegorical microcosm of the world Golding knew and participated in. </a:t>
                      </a:r>
                    </a:p>
                    <a:p>
                      <a:pPr lvl="0">
                        <a:buNone/>
                      </a:pPr>
                      <a:r>
                        <a:rPr lang="en-US" sz="1000" b="1" i="1" u="none" strike="noStrike" noProof="0">
                          <a:solidFill>
                            <a:schemeClr val="tx1"/>
                          </a:solidFill>
                          <a:latin typeface="Bradley Hand ITC"/>
                        </a:rPr>
                        <a:t>In this extract </a:t>
                      </a:r>
                      <a:endParaRPr lang="en-US" b="1" i="1">
                        <a:latin typeface="Bradley Hand ITC"/>
                      </a:endParaRPr>
                    </a:p>
                    <a:p>
                      <a:pPr lvl="0">
                        <a:buNone/>
                      </a:pPr>
                      <a:r>
                        <a:rPr lang="en-US" sz="1000" b="1" i="1" u="none" strike="noStrike" noProof="0">
                          <a:solidFill>
                            <a:schemeClr val="tx1"/>
                          </a:solidFill>
                          <a:latin typeface="Bradley Hand ITC"/>
                        </a:rPr>
                        <a:t>The boys have decided to explore and go over the mountain to check it's an island.  </a:t>
                      </a:r>
                      <a:endParaRPr lang="en-US" b="1" i="1">
                        <a:latin typeface="Bradley Hand ITC"/>
                      </a:endParaRPr>
                    </a:p>
                    <a:p>
                      <a:pPr marL="171450" lvl="0" indent="-171450">
                        <a:buFont typeface="Arial"/>
                        <a:buChar char="•"/>
                      </a:pPr>
                      <a:r>
                        <a:rPr lang="en-US" sz="1000" b="1" i="1" u="none" strike="noStrike" noProof="0">
                          <a:solidFill>
                            <a:schemeClr val="tx1"/>
                          </a:solidFill>
                          <a:latin typeface="Bradley Hand ITC"/>
                        </a:rPr>
                        <a:t>Beginning of Piggy being ostracized by the other boys specifically Jack. Ralph hesitates between comforting and insulting Piggy further Before this Piggy and Ralph met first </a:t>
                      </a:r>
                      <a:endParaRPr lang="en-US" b="1" i="1">
                        <a:latin typeface="Bradley Hand ITC"/>
                      </a:endParaRPr>
                    </a:p>
                    <a:p>
                      <a:pPr marL="171450" lvl="0" indent="-171450">
                        <a:buFont typeface="Arial"/>
                        <a:buChar char="•"/>
                      </a:pPr>
                      <a:r>
                        <a:rPr lang="en-US" sz="1000" b="1" i="1" u="none" strike="noStrike" noProof="0">
                          <a:solidFill>
                            <a:schemeClr val="tx1"/>
                          </a:solidFill>
                          <a:latin typeface="Bradley Hand ITC"/>
                        </a:rPr>
                        <a:t>Boys has a vote and elected Ralph as leader. </a:t>
                      </a:r>
                      <a:endParaRPr lang="en-US" b="1" i="1">
                        <a:latin typeface="Bradley Hand ITC"/>
                      </a:endParaRPr>
                    </a:p>
                    <a:p>
                      <a:pPr marL="171450" lvl="0" indent="-171450">
                        <a:buFont typeface="Arial"/>
                        <a:buChar char="•"/>
                      </a:pPr>
                      <a:r>
                        <a:rPr lang="en-US" sz="1000" b="1" i="1" u="none" strike="noStrike" noProof="0">
                          <a:solidFill>
                            <a:schemeClr val="tx1"/>
                          </a:solidFill>
                          <a:latin typeface="Bradley Hand ITC"/>
                        </a:rPr>
                        <a:t>After he novel progresses and introduces new conflicts to Ralph and Piggy's relationship.  </a:t>
                      </a:r>
                      <a:endParaRPr lang="en-US" b="1">
                        <a:latin typeface="Bradley Hand ITC"/>
                      </a:endParaRPr>
                    </a:p>
                  </a:txBody>
                  <a:tcPr/>
                </a:tc>
                <a:extLst>
                  <a:ext uri="{0D108BD9-81ED-4DB2-BD59-A6C34878D82A}">
                    <a16:rowId xmlns:a16="http://schemas.microsoft.com/office/drawing/2014/main" val="1787252618"/>
                  </a:ext>
                </a:extLst>
              </a:tr>
              <a:tr h="1360465">
                <a:tc>
                  <a:txBody>
                    <a:bodyPr/>
                    <a:lstStyle/>
                    <a:p>
                      <a:pPr lvl="0">
                        <a:buNone/>
                      </a:pPr>
                      <a:r>
                        <a:rPr lang="en-US" sz="1050" b="1" i="0" u="none" strike="noStrike" noProof="0">
                          <a:latin typeface="Calibri"/>
                        </a:rPr>
                        <a:t>Outline the big picture ideas you'll discuss </a:t>
                      </a:r>
                    </a:p>
                    <a:p>
                      <a:pPr marL="0" lvl="0" indent="0">
                        <a:buNone/>
                      </a:pPr>
                      <a:r>
                        <a:rPr lang="en-US" sz="1050" b="0" i="1" u="none" strike="noStrike" noProof="0">
                          <a:latin typeface="Calibri"/>
                        </a:rPr>
                        <a:t>Extended introduction to develop your big ideas further. </a:t>
                      </a:r>
                    </a:p>
                    <a:p>
                      <a:pPr marL="0" lvl="0" indent="0">
                        <a:buNone/>
                      </a:pPr>
                      <a:r>
                        <a:rPr lang="en-US" sz="1050" b="0" i="1" u="none" strike="noStrike" noProof="0">
                          <a:latin typeface="Calibri"/>
                        </a:rPr>
                        <a:t>Comment on the progressive journey throughout novel. </a:t>
                      </a:r>
                    </a:p>
                    <a:p>
                      <a:pPr marL="0" lvl="0" indent="0">
                        <a:buNone/>
                      </a:pPr>
                      <a:endParaRPr lang="en-US" sz="1050" b="0" i="1" u="none" strike="noStrike" noProof="0">
                        <a:latin typeface="Calibri"/>
                      </a:endParaRPr>
                    </a:p>
                    <a:p>
                      <a:pPr marL="0" lvl="0" indent="0">
                        <a:buNone/>
                      </a:pPr>
                      <a:endParaRPr lang="en-US" sz="1050" b="0" i="1" u="none" strike="noStrike" noProof="0">
                        <a:latin typeface="Calibri"/>
                      </a:endParaRPr>
                    </a:p>
                  </a:txBody>
                  <a:tcPr/>
                </a:tc>
                <a:tc>
                  <a:txBody>
                    <a:bodyPr/>
                    <a:lstStyle/>
                    <a:p>
                      <a:r>
                        <a:rPr lang="en-US" sz="1000" b="1" i="1">
                          <a:latin typeface="Bradley Hand ITC"/>
                        </a:rPr>
                        <a:t>Despite intelligence and democracy mankind is flawed. </a:t>
                      </a:r>
                      <a:endParaRPr lang="en-US" b="1" i="1">
                        <a:latin typeface="Bradley Hand ITC"/>
                      </a:endParaRPr>
                    </a:p>
                    <a:p>
                      <a:pPr marL="171450" lvl="0" indent="-171450">
                        <a:buFont typeface="Arial"/>
                        <a:buChar char="•"/>
                      </a:pPr>
                      <a:r>
                        <a:rPr lang="en-US" sz="1000" b="1" i="1">
                          <a:latin typeface="Bradley Hand ITC"/>
                        </a:rPr>
                        <a:t>Innate human evil. </a:t>
                      </a:r>
                    </a:p>
                    <a:p>
                      <a:pPr marL="171450" lvl="0" indent="-171450">
                        <a:buFont typeface="Arial"/>
                        <a:buChar char="•"/>
                      </a:pPr>
                      <a:r>
                        <a:rPr lang="en-US" sz="1000" b="1" i="1">
                          <a:latin typeface="Bradley Hand ITC"/>
                        </a:rPr>
                        <a:t>Conch, glasses, fire. </a:t>
                      </a:r>
                    </a:p>
                    <a:p>
                      <a:pPr marL="171450" lvl="0" indent="-171450">
                        <a:buFont typeface="Arial"/>
                        <a:buChar char="•"/>
                      </a:pPr>
                      <a:r>
                        <a:rPr lang="en-US" sz="1000" b="1" i="1">
                          <a:latin typeface="Bradley Hand ITC"/>
                        </a:rPr>
                        <a:t>The tribe splitting</a:t>
                      </a:r>
                    </a:p>
                    <a:p>
                      <a:pPr marL="171450" lvl="0" indent="-171450">
                        <a:buFont typeface="Arial"/>
                        <a:buChar char="•"/>
                      </a:pPr>
                      <a:r>
                        <a:rPr lang="en-US" sz="1000" b="1" i="1">
                          <a:latin typeface="Bradley Hand ITC"/>
                        </a:rPr>
                        <a:t>Piggy depending on Ralph </a:t>
                      </a:r>
                    </a:p>
                    <a:p>
                      <a:pPr marL="171450" lvl="0" indent="-171450">
                        <a:buFont typeface="Arial"/>
                        <a:buChar char="•"/>
                      </a:pPr>
                      <a:r>
                        <a:rPr lang="en-US" sz="1000" b="1" i="1">
                          <a:latin typeface="Bradley Hand ITC"/>
                        </a:rPr>
                        <a:t>Simon's death </a:t>
                      </a:r>
                    </a:p>
                    <a:p>
                      <a:pPr marL="171450" lvl="0" indent="-171450">
                        <a:buFont typeface="Arial"/>
                        <a:buChar char="•"/>
                      </a:pPr>
                      <a:r>
                        <a:rPr lang="en-US" sz="1000" b="1" i="1">
                          <a:latin typeface="Bradley Hand ITC"/>
                        </a:rPr>
                        <a:t>Piggy's death </a:t>
                      </a:r>
                    </a:p>
                  </a:txBody>
                  <a:tcPr/>
                </a:tc>
                <a:extLst>
                  <a:ext uri="{0D108BD9-81ED-4DB2-BD59-A6C34878D82A}">
                    <a16:rowId xmlns:a16="http://schemas.microsoft.com/office/drawing/2014/main" val="1077751353"/>
                  </a:ext>
                </a:extLst>
              </a:tr>
              <a:tr h="1360465">
                <a:tc>
                  <a:txBody>
                    <a:bodyPr/>
                    <a:lstStyle/>
                    <a:p>
                      <a:pPr lvl="0">
                        <a:buNone/>
                      </a:pPr>
                      <a:r>
                        <a:rPr lang="en-US" sz="1050" b="1" i="0" u="none" strike="noStrike" noProof="0">
                          <a:latin typeface="Calibri"/>
                        </a:rPr>
                        <a:t>Big idea one – beginning of the novel </a:t>
                      </a:r>
                    </a:p>
                    <a:p>
                      <a:pPr marL="171450" lvl="0" indent="-171450">
                        <a:buFont typeface="Arial,Sans-Serif"/>
                        <a:buChar char="•"/>
                      </a:pPr>
                      <a:r>
                        <a:rPr lang="en-US" sz="1050" b="0" i="1" u="none" strike="noStrike" noProof="0"/>
                        <a:t>Topic sentence that relates to the question focus </a:t>
                      </a:r>
                      <a:endParaRPr lang="en-US" sz="1050" b="0" i="0" u="none" strike="noStrike" noProof="0"/>
                    </a:p>
                    <a:p>
                      <a:pPr marL="171450" lvl="0" indent="-171450">
                        <a:buFont typeface="Arial,Sans-Serif"/>
                        <a:buChar char="•"/>
                      </a:pPr>
                      <a:r>
                        <a:rPr lang="en-US" sz="1050" b="0" i="1" u="none" strike="noStrike" noProof="0"/>
                        <a:t>Embed short relevant quotations/language/methods from the extract </a:t>
                      </a:r>
                      <a:endParaRPr lang="en-US" sz="1050" b="0" i="0" u="none" strike="noStrike" noProof="0"/>
                    </a:p>
                    <a:p>
                      <a:pPr marL="171450" lvl="0" indent="-171450">
                        <a:buFont typeface="Arial,Sans-Serif"/>
                        <a:buChar char="•"/>
                      </a:pPr>
                      <a:r>
                        <a:rPr lang="en-US" sz="1050" b="0" i="1" u="none" strike="noStrike" noProof="0"/>
                        <a:t>Link to wider novel and give supporting quotations where possible </a:t>
                      </a:r>
                    </a:p>
                    <a:p>
                      <a:pPr marL="171450" lvl="0" indent="-171450">
                        <a:buFont typeface="Arial,Sans-Serif"/>
                        <a:buChar char="•"/>
                      </a:pPr>
                      <a:r>
                        <a:rPr lang="en-US" sz="1050" b="0" i="1" u="none" strike="noStrike" noProof="0" err="1"/>
                        <a:t>Analyse</a:t>
                      </a:r>
                      <a:r>
                        <a:rPr lang="en-US" sz="1050" b="0" i="1" u="none" strike="noStrike" noProof="0"/>
                        <a:t> effect on the reader </a:t>
                      </a:r>
                      <a:endParaRPr lang="en-US" sz="1050" b="0" i="0" u="none" strike="noStrike" noProof="0"/>
                    </a:p>
                    <a:p>
                      <a:pPr marL="171450" lvl="0" indent="-171450">
                        <a:buFont typeface="Arial,Sans-Serif"/>
                        <a:buChar char="•"/>
                      </a:pPr>
                      <a:r>
                        <a:rPr lang="en-US" sz="1050" b="0" i="1" u="none" strike="noStrike" noProof="0"/>
                        <a:t>Discuss Goldings intentions </a:t>
                      </a:r>
                    </a:p>
                    <a:p>
                      <a:pPr marL="171450" lvl="0" indent="-171450">
                        <a:buFont typeface="Arial,Sans-Serif"/>
                        <a:buChar char="•"/>
                      </a:pPr>
                      <a:endParaRPr lang="en-US" sz="1050" b="0" i="1" u="none" strike="noStrike" noProof="0"/>
                    </a:p>
                    <a:p>
                      <a:pPr marL="171450" lvl="0" indent="-171450">
                        <a:buFont typeface="Arial,Sans-Serif"/>
                        <a:buChar char="•"/>
                      </a:pPr>
                      <a:endParaRPr lang="en-US" sz="1050" b="0" i="1" u="none" strike="noStrike" noProof="0"/>
                    </a:p>
                  </a:txBody>
                  <a:tcPr/>
                </a:tc>
                <a:tc>
                  <a:txBody>
                    <a:bodyPr/>
                    <a:lstStyle/>
                    <a:p>
                      <a:pPr marL="171450" indent="-171450">
                        <a:buFont typeface="Arial"/>
                        <a:buChar char="•"/>
                      </a:pPr>
                      <a:r>
                        <a:rPr lang="en-US" sz="1000" b="1" i="1">
                          <a:latin typeface="Bradley Hand ITC"/>
                        </a:rPr>
                        <a:t>Physical differences </a:t>
                      </a:r>
                      <a:endParaRPr lang="en-US" b="1" i="1">
                        <a:latin typeface="Bradley Hand ITC"/>
                      </a:endParaRPr>
                    </a:p>
                    <a:p>
                      <a:pPr marL="171450" lvl="0" indent="-171450">
                        <a:buFont typeface="Arial"/>
                        <a:buChar char="•"/>
                      </a:pPr>
                      <a:r>
                        <a:rPr lang="en-US" sz="1000" b="1" i="1">
                          <a:latin typeface="Bradley Hand ITC"/>
                        </a:rPr>
                        <a:t>Piggy's intelligence </a:t>
                      </a:r>
                    </a:p>
                    <a:p>
                      <a:pPr marL="171450" lvl="0" indent="-171450">
                        <a:buFont typeface="Arial"/>
                        <a:buChar char="•"/>
                      </a:pPr>
                      <a:r>
                        <a:rPr lang="en-US" sz="1000" b="1" i="1">
                          <a:latin typeface="Bradley Hand ITC"/>
                        </a:rPr>
                        <a:t>Democracy </a:t>
                      </a:r>
                    </a:p>
                    <a:p>
                      <a:pPr marL="171450" lvl="0" indent="-171450">
                        <a:buFont typeface="Arial"/>
                        <a:buChar char="•"/>
                      </a:pPr>
                      <a:r>
                        <a:rPr lang="en-US" sz="1000" b="1" i="1">
                          <a:latin typeface="Bradley Hand ITC"/>
                        </a:rPr>
                        <a:t>leadership </a:t>
                      </a:r>
                      <a:endParaRPr lang="en-US"/>
                    </a:p>
                    <a:p>
                      <a:pPr marL="171450" lvl="0" indent="-171450">
                        <a:buFont typeface="Arial"/>
                        <a:buChar char="•"/>
                      </a:pPr>
                      <a:r>
                        <a:rPr lang="en-US" sz="1000" b="1" i="1">
                          <a:latin typeface="Bradley Hand ITC"/>
                        </a:rPr>
                        <a:t>Conch </a:t>
                      </a:r>
                      <a:endParaRPr lang="en-US"/>
                    </a:p>
                    <a:p>
                      <a:pPr marL="171450" lvl="0" indent="-171450">
                        <a:buFont typeface="Arial"/>
                        <a:buChar char="•"/>
                      </a:pPr>
                      <a:r>
                        <a:rPr lang="en-US" sz="1000" b="1" i="1">
                          <a:latin typeface="Bradley Hand ITC"/>
                        </a:rPr>
                        <a:t>Legitimacy </a:t>
                      </a:r>
                    </a:p>
                  </a:txBody>
                  <a:tcPr/>
                </a:tc>
                <a:extLst>
                  <a:ext uri="{0D108BD9-81ED-4DB2-BD59-A6C34878D82A}">
                    <a16:rowId xmlns:a16="http://schemas.microsoft.com/office/drawing/2014/main" val="3272078475"/>
                  </a:ext>
                </a:extLst>
              </a:tr>
              <a:tr h="1360465">
                <a:tc>
                  <a:txBody>
                    <a:bodyPr/>
                    <a:lstStyle/>
                    <a:p>
                      <a:pPr lvl="0">
                        <a:buNone/>
                      </a:pPr>
                      <a:r>
                        <a:rPr lang="en-US" sz="1050" b="1" i="0" u="none" strike="noStrike" noProof="0">
                          <a:latin typeface="Calibri"/>
                        </a:rPr>
                        <a:t>Big idea two – middle of the novel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Topic sentence that relates to the question focus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how things have changed as the novel progresses </a:t>
                      </a:r>
                    </a:p>
                    <a:p>
                      <a:pPr marL="171450" lvl="0" indent="-171450">
                        <a:buFont typeface="Arial,Sans-Serif"/>
                        <a:buChar char="•"/>
                      </a:pPr>
                      <a:r>
                        <a:rPr lang="en-US" sz="1050" b="0" i="1" u="none" strike="noStrike" noProof="0">
                          <a:latin typeface="Calibri"/>
                        </a:rPr>
                        <a:t>Embed short relevant quotations/language/methods from the extract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Link to wider novel and give supporting quotations where possible </a:t>
                      </a:r>
                      <a:endParaRPr lang="en-US" sz="1050" b="0" i="0" u="none" strike="noStrike" noProof="0">
                        <a:latin typeface="Calibri"/>
                      </a:endParaRPr>
                    </a:p>
                    <a:p>
                      <a:pPr marL="171450" lvl="0" indent="-171450">
                        <a:buFont typeface="Arial,Sans-Serif"/>
                        <a:buChar char="•"/>
                      </a:pPr>
                      <a:r>
                        <a:rPr lang="en-US" sz="1050" b="0" i="1" u="none" strike="noStrike" noProof="0" err="1">
                          <a:latin typeface="Calibri"/>
                        </a:rPr>
                        <a:t>Analyse</a:t>
                      </a:r>
                      <a:r>
                        <a:rPr lang="en-US" sz="1050" b="0" i="1" u="none" strike="noStrike" noProof="0">
                          <a:latin typeface="Calibri"/>
                        </a:rPr>
                        <a:t> effect on the reader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Goldings intentions </a:t>
                      </a:r>
                    </a:p>
                    <a:p>
                      <a:pPr marL="171450" lvl="0" indent="-171450">
                        <a:buFont typeface="Arial,Sans-Serif"/>
                        <a:buChar char="•"/>
                      </a:pPr>
                      <a:endParaRPr lang="en-US" sz="1050" b="0" i="1" u="none" strike="noStrike" noProof="0">
                        <a:latin typeface="Calibri"/>
                      </a:endParaRPr>
                    </a:p>
                    <a:p>
                      <a:pPr marL="171450" lvl="0" indent="-171450">
                        <a:buFont typeface="Arial,Sans-Serif"/>
                        <a:buChar char="•"/>
                      </a:pPr>
                      <a:endParaRPr lang="en-US" sz="1050" b="0" i="1" u="none" strike="noStrike" noProof="0">
                        <a:latin typeface="Calibri"/>
                      </a:endParaRPr>
                    </a:p>
                  </a:txBody>
                  <a:tcPr/>
                </a:tc>
                <a:tc>
                  <a:txBody>
                    <a:bodyPr/>
                    <a:lstStyle/>
                    <a:p>
                      <a:pPr marL="171450" indent="-171450">
                        <a:buFont typeface="Arial"/>
                        <a:buChar char="•"/>
                      </a:pPr>
                      <a:r>
                        <a:rPr lang="en-US" sz="1000" b="1" i="1">
                          <a:latin typeface="Bradley Hand ITC"/>
                        </a:rPr>
                        <a:t>Fire </a:t>
                      </a:r>
                      <a:endParaRPr lang="en-US"/>
                    </a:p>
                    <a:p>
                      <a:pPr marL="171450" lvl="0" indent="-171450">
                        <a:buFont typeface="Arial"/>
                        <a:buChar char="•"/>
                      </a:pPr>
                      <a:r>
                        <a:rPr lang="en-US" sz="1000" b="1" i="1">
                          <a:latin typeface="Bradley Hand ITC"/>
                        </a:rPr>
                        <a:t>Death of a </a:t>
                      </a:r>
                      <a:r>
                        <a:rPr lang="en-US" sz="1000" b="1" i="1" err="1">
                          <a:latin typeface="Bradley Hand ITC"/>
                        </a:rPr>
                        <a:t>little'un</a:t>
                      </a:r>
                      <a:r>
                        <a:rPr lang="en-US" sz="1000" b="1" i="1">
                          <a:latin typeface="Bradley Hand ITC"/>
                        </a:rPr>
                        <a:t> </a:t>
                      </a:r>
                      <a:endParaRPr lang="en-US"/>
                    </a:p>
                    <a:p>
                      <a:pPr marL="171450" lvl="0" indent="-171450">
                        <a:buFont typeface="Arial"/>
                        <a:buChar char="•"/>
                      </a:pPr>
                      <a:r>
                        <a:rPr lang="en-US" sz="1000" b="1" i="1">
                          <a:latin typeface="Bradley Hand ITC"/>
                        </a:rPr>
                        <a:t>Jack's treatment of Piggy </a:t>
                      </a:r>
                      <a:endParaRPr lang="en-US"/>
                    </a:p>
                    <a:p>
                      <a:pPr marL="171450" lvl="0" indent="-171450">
                        <a:buFont typeface="Arial"/>
                        <a:buChar char="•"/>
                      </a:pPr>
                      <a:r>
                        <a:rPr lang="en-US" sz="1000" b="1" i="1">
                          <a:latin typeface="Bradley Hand ITC"/>
                        </a:rPr>
                        <a:t>Splitting of the tribe </a:t>
                      </a:r>
                    </a:p>
                    <a:p>
                      <a:pPr marL="171450" lvl="0" indent="-171450">
                        <a:buFont typeface="Arial"/>
                        <a:buChar char="•"/>
                      </a:pPr>
                      <a:r>
                        <a:rPr lang="en-US" sz="1000" b="1" i="1">
                          <a:latin typeface="Bradley Hand ITC"/>
                        </a:rPr>
                        <a:t>The boys' reaction to Simon's death</a:t>
                      </a:r>
                      <a:r>
                        <a:rPr lang="en-US" sz="1000" b="1"/>
                        <a:t> </a:t>
                      </a:r>
                    </a:p>
                  </a:txBody>
                  <a:tcPr/>
                </a:tc>
                <a:extLst>
                  <a:ext uri="{0D108BD9-81ED-4DB2-BD59-A6C34878D82A}">
                    <a16:rowId xmlns:a16="http://schemas.microsoft.com/office/drawing/2014/main" val="3762854911"/>
                  </a:ext>
                </a:extLst>
              </a:tr>
              <a:tr h="1360465">
                <a:tc>
                  <a:txBody>
                    <a:bodyPr/>
                    <a:lstStyle/>
                    <a:p>
                      <a:pPr lvl="0">
                        <a:buNone/>
                      </a:pPr>
                      <a:r>
                        <a:rPr lang="en-US" sz="1050" b="1" i="0" u="none" strike="noStrike" noProof="0">
                          <a:latin typeface="Calibri"/>
                        </a:rPr>
                        <a:t>Big idea three – end of the novel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Topic sentence that relates to the question focus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how things have changed overall as the novel concludes</a:t>
                      </a:r>
                    </a:p>
                    <a:p>
                      <a:pPr marL="171450" lvl="0" indent="-171450">
                        <a:buFont typeface="Arial,Sans-Serif"/>
                        <a:buChar char="•"/>
                      </a:pPr>
                      <a:r>
                        <a:rPr lang="en-US" sz="1050" b="0" i="1" u="none" strike="noStrike" noProof="0">
                          <a:latin typeface="Calibri"/>
                        </a:rPr>
                        <a:t>Embed short relevant quotations/language/methods from the extract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Link to wider novel and give supporting quotations where possible </a:t>
                      </a:r>
                      <a:endParaRPr lang="en-US" sz="1050" b="0" i="0" u="none" strike="noStrike" noProof="0">
                        <a:latin typeface="Calibri"/>
                      </a:endParaRPr>
                    </a:p>
                    <a:p>
                      <a:pPr marL="171450" lvl="0" indent="-171450">
                        <a:buFont typeface="Arial,Sans-Serif"/>
                        <a:buChar char="•"/>
                      </a:pPr>
                      <a:r>
                        <a:rPr lang="en-US" sz="1050" b="0" i="1" u="none" strike="noStrike" noProof="0" err="1">
                          <a:latin typeface="Calibri"/>
                        </a:rPr>
                        <a:t>Analyse</a:t>
                      </a:r>
                      <a:r>
                        <a:rPr lang="en-US" sz="1050" b="0" i="1" u="none" strike="noStrike" noProof="0">
                          <a:latin typeface="Calibri"/>
                        </a:rPr>
                        <a:t> effect on the reader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Goldings intentions </a:t>
                      </a:r>
                    </a:p>
                    <a:p>
                      <a:pPr marL="171450" lvl="0" indent="-171450">
                        <a:buFont typeface="Arial,Sans-Serif"/>
                        <a:buChar char="•"/>
                      </a:pPr>
                      <a:endParaRPr lang="en-US" sz="1050" b="0" i="1" u="none" strike="noStrike" noProof="0">
                        <a:latin typeface="Calibri"/>
                      </a:endParaRPr>
                    </a:p>
                    <a:p>
                      <a:pPr marL="171450" lvl="0" indent="-171450">
                        <a:buFont typeface="Arial,Sans-Serif"/>
                        <a:buChar char="•"/>
                      </a:pPr>
                      <a:endParaRPr lang="en-US" sz="1050" b="0" i="1" u="none" strike="noStrike" noProof="0">
                        <a:latin typeface="Calibri"/>
                      </a:endParaRPr>
                    </a:p>
                  </a:txBody>
                  <a:tcPr/>
                </a:tc>
                <a:tc>
                  <a:txBody>
                    <a:bodyPr/>
                    <a:lstStyle/>
                    <a:p>
                      <a:pPr marL="171450" indent="-171450">
                        <a:buFont typeface="Arial"/>
                        <a:buChar char="•"/>
                      </a:pPr>
                      <a:r>
                        <a:rPr lang="en-US" sz="1000" b="1" i="1">
                          <a:latin typeface="Bradley Hand ITC"/>
                        </a:rPr>
                        <a:t>The stealing of piggy's glasses </a:t>
                      </a:r>
                      <a:endParaRPr lang="en-US" b="1" i="1">
                        <a:latin typeface="Bradley Hand ITC"/>
                      </a:endParaRPr>
                    </a:p>
                    <a:p>
                      <a:pPr marL="171450" lvl="0" indent="-171450">
                        <a:buFont typeface="Arial"/>
                        <a:buChar char="•"/>
                      </a:pPr>
                      <a:r>
                        <a:rPr lang="en-US" sz="1000" b="1" i="1">
                          <a:latin typeface="Bradley Hand ITC"/>
                        </a:rPr>
                        <a:t>Destruction of the conch </a:t>
                      </a:r>
                    </a:p>
                    <a:p>
                      <a:pPr marL="171450" lvl="0" indent="-171450">
                        <a:buFont typeface="Arial"/>
                        <a:buChar char="•"/>
                      </a:pPr>
                      <a:r>
                        <a:rPr lang="en-US" sz="1000" b="1" i="1">
                          <a:latin typeface="Bradley Hand ITC"/>
                        </a:rPr>
                        <a:t>Piggy's death </a:t>
                      </a:r>
                    </a:p>
                    <a:p>
                      <a:pPr marL="171450" lvl="0" indent="-171450">
                        <a:buFont typeface="Arial"/>
                        <a:buChar char="•"/>
                      </a:pPr>
                      <a:r>
                        <a:rPr lang="en-US" sz="1000" b="1" i="1">
                          <a:latin typeface="Bradley Hand ITC"/>
                        </a:rPr>
                        <a:t>Rescue – ralph being hunted </a:t>
                      </a:r>
                    </a:p>
                    <a:p>
                      <a:pPr lvl="0">
                        <a:buNone/>
                      </a:pPr>
                      <a:endParaRPr lang="en-US" sz="1000"/>
                    </a:p>
                  </a:txBody>
                  <a:tcPr/>
                </a:tc>
                <a:extLst>
                  <a:ext uri="{0D108BD9-81ED-4DB2-BD59-A6C34878D82A}">
                    <a16:rowId xmlns:a16="http://schemas.microsoft.com/office/drawing/2014/main" val="3802622265"/>
                  </a:ext>
                </a:extLst>
              </a:tr>
              <a:tr h="1095375">
                <a:tc>
                  <a:txBody>
                    <a:bodyPr/>
                    <a:lstStyle/>
                    <a:p>
                      <a:r>
                        <a:rPr lang="en-US" sz="1050" b="1"/>
                        <a:t>Conclusion </a:t>
                      </a:r>
                    </a:p>
                    <a:p>
                      <a:pPr marL="171450" lvl="0" indent="-171450">
                        <a:buFont typeface="Arial"/>
                        <a:buChar char="•"/>
                      </a:pPr>
                      <a:r>
                        <a:rPr lang="en-US" sz="1050" b="0" i="1"/>
                        <a:t>A brief summary of your main discussion points. </a:t>
                      </a:r>
                    </a:p>
                    <a:p>
                      <a:pPr marL="171450" lvl="0" indent="-171450">
                        <a:buFont typeface="Arial"/>
                        <a:buChar char="•"/>
                      </a:pPr>
                      <a:r>
                        <a:rPr lang="en-US" sz="1050" b="0" i="1"/>
                        <a:t>Answer the question. </a:t>
                      </a:r>
                    </a:p>
                    <a:p>
                      <a:pPr marL="171450" lvl="0" indent="-171450">
                        <a:buFont typeface="Arial"/>
                        <a:buChar char="•"/>
                      </a:pPr>
                      <a:r>
                        <a:rPr lang="en-US" sz="1050" b="0" i="1" err="1"/>
                        <a:t>Summarise</a:t>
                      </a:r>
                      <a:r>
                        <a:rPr lang="en-US" sz="1050" b="0" i="1"/>
                        <a:t> Golding's intentions.</a:t>
                      </a:r>
                    </a:p>
                    <a:p>
                      <a:pPr marL="171450" lvl="0" indent="-171450">
                        <a:buFont typeface="Arial"/>
                        <a:buChar char="•"/>
                      </a:pPr>
                      <a:r>
                        <a:rPr lang="en-US" sz="1050" b="0" i="1" err="1"/>
                        <a:t>Emphasise</a:t>
                      </a:r>
                      <a:r>
                        <a:rPr lang="en-US" sz="1050" b="0" i="1"/>
                        <a:t> the impact on the reader.</a:t>
                      </a:r>
                    </a:p>
                    <a:p>
                      <a:pPr marL="171450" lvl="0" indent="-171450">
                        <a:buFont typeface="Arial"/>
                        <a:buChar char="•"/>
                      </a:pPr>
                      <a:endParaRPr lang="en-US" sz="1050" b="0" i="1"/>
                    </a:p>
                    <a:p>
                      <a:pPr marL="171450" lvl="0" indent="-171450">
                        <a:buFont typeface="Arial"/>
                        <a:buChar char="•"/>
                      </a:pPr>
                      <a:endParaRPr lang="en-US" sz="1050" b="0" i="1"/>
                    </a:p>
                    <a:p>
                      <a:pPr marL="171450" lvl="0" indent="-171450">
                        <a:buFont typeface="Arial"/>
                        <a:buChar char="•"/>
                      </a:pPr>
                      <a:endParaRPr lang="en-US" sz="1050" b="0" i="1"/>
                    </a:p>
                  </a:txBody>
                  <a:tcPr/>
                </a:tc>
                <a:tc>
                  <a:txBody>
                    <a:bodyPr/>
                    <a:lstStyle/>
                    <a:p>
                      <a:pPr lvl="0">
                        <a:buNone/>
                      </a:pPr>
                      <a:r>
                        <a:rPr lang="en-US" sz="1000" b="1" i="0" u="none" strike="noStrike" noProof="0">
                          <a:latin typeface="Bradley Hand ITC"/>
                        </a:rPr>
                        <a:t>Golding might be exposing his thoughts on totalitarian states through the destruction of Ralph's leadership and Piggy's life by Jack. </a:t>
                      </a:r>
                    </a:p>
                    <a:p>
                      <a:pPr lvl="0">
                        <a:buNone/>
                      </a:pPr>
                      <a:r>
                        <a:rPr lang="en-US" sz="1000" b="1" i="0" u="none" strike="noStrike" noProof="0">
                          <a:latin typeface="Bradley Hand ITC"/>
                        </a:rPr>
                        <a:t>Golding may be </a:t>
                      </a:r>
                      <a:r>
                        <a:rPr lang="en-US" sz="1000" b="1" i="0" u="none" strike="noStrike" noProof="0" err="1">
                          <a:latin typeface="Bradley Hand ITC"/>
                        </a:rPr>
                        <a:t>critising</a:t>
                      </a:r>
                      <a:r>
                        <a:rPr lang="en-US" sz="1000" b="1" i="0" u="none" strike="noStrike" noProof="0">
                          <a:latin typeface="Bradley Hand ITC"/>
                        </a:rPr>
                        <a:t> mankind due to his belief that we all have a primitive desire for evil. </a:t>
                      </a:r>
                      <a:endParaRPr lang="en-US" b="1"/>
                    </a:p>
                  </a:txBody>
                  <a:tcPr/>
                </a:tc>
                <a:extLst>
                  <a:ext uri="{0D108BD9-81ED-4DB2-BD59-A6C34878D82A}">
                    <a16:rowId xmlns:a16="http://schemas.microsoft.com/office/drawing/2014/main" val="382498368"/>
                  </a:ext>
                </a:extLst>
              </a:tr>
            </a:tbl>
          </a:graphicData>
        </a:graphic>
      </p:graphicFrame>
      <p:sp>
        <p:nvSpPr>
          <p:cNvPr id="4" name="TextBox 3">
            <a:extLst>
              <a:ext uri="{FF2B5EF4-FFF2-40B4-BE49-F238E27FC236}">
                <a16:creationId xmlns:a16="http://schemas.microsoft.com/office/drawing/2014/main" id="{E56B8AA6-1B4B-4AF2-A8A4-56EA2FF15DCE}"/>
              </a:ext>
            </a:extLst>
          </p:cNvPr>
          <p:cNvSpPr txBox="1"/>
          <p:nvPr/>
        </p:nvSpPr>
        <p:spPr>
          <a:xfrm>
            <a:off x="3833046" y="321678"/>
            <a:ext cx="4238396" cy="46166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b="1">
                <a:solidFill>
                  <a:srgbClr val="E7E6E6"/>
                </a:solidFill>
                <a:latin typeface="Agency FB"/>
              </a:rPr>
              <a:t>WAGOLL</a:t>
            </a:r>
            <a:endParaRPr lang="en-US" sz="2400" b="1">
              <a:cs typeface="Calibri" panose="020F0502020204030204"/>
            </a:endParaRPr>
          </a:p>
        </p:txBody>
      </p:sp>
    </p:spTree>
    <p:extLst>
      <p:ext uri="{BB962C8B-B14F-4D97-AF65-F5344CB8AC3E}">
        <p14:creationId xmlns:p14="http://schemas.microsoft.com/office/powerpoint/2010/main" val="3011480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Big ideas – topic sentences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6" name="TextBox 1">
            <a:extLst>
              <a:ext uri="{FF2B5EF4-FFF2-40B4-BE49-F238E27FC236}">
                <a16:creationId xmlns:a16="http://schemas.microsoft.com/office/drawing/2014/main" id="{CFECC466-6AC7-4D2B-8AAB-F44627C9F0B7}"/>
              </a:ext>
            </a:extLst>
          </p:cNvPr>
          <p:cNvSpPr txBox="1"/>
          <p:nvPr/>
        </p:nvSpPr>
        <p:spPr>
          <a:xfrm flipH="1">
            <a:off x="98408" y="1757170"/>
            <a:ext cx="1006928"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1 </a:t>
            </a:r>
          </a:p>
          <a:p>
            <a:r>
              <a:rPr lang="en-US" sz="1050" b="1">
                <a:solidFill>
                  <a:schemeClr val="tx1"/>
                </a:solidFill>
                <a:cs typeface="Calibri"/>
              </a:rPr>
              <a:t>Writer's name... </a:t>
            </a:r>
          </a:p>
          <a:p>
            <a:endParaRPr lang="en-US" sz="1050" i="1">
              <a:cs typeface="Calibri"/>
            </a:endParaRPr>
          </a:p>
          <a:p>
            <a:r>
              <a:rPr lang="en-US" sz="1050" i="1">
                <a:cs typeface="Calibri"/>
              </a:rPr>
              <a:t>Golding (spelled correctly and with a capital letter)</a:t>
            </a: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p:txBody>
      </p:sp>
      <p:sp>
        <p:nvSpPr>
          <p:cNvPr id="7" name="TextBox 2">
            <a:extLst>
              <a:ext uri="{FF2B5EF4-FFF2-40B4-BE49-F238E27FC236}">
                <a16:creationId xmlns:a16="http://schemas.microsoft.com/office/drawing/2014/main" id="{CB745EC3-A33E-464B-820B-7EE26D1E2C0E}"/>
              </a:ext>
            </a:extLst>
          </p:cNvPr>
          <p:cNvSpPr txBox="1"/>
          <p:nvPr/>
        </p:nvSpPr>
        <p:spPr>
          <a:xfrm flipH="1">
            <a:off x="1179096" y="1757169"/>
            <a:ext cx="1398353"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2</a:t>
            </a:r>
          </a:p>
          <a:p>
            <a:r>
              <a:rPr lang="en-US" sz="1050" b="1">
                <a:solidFill>
                  <a:schemeClr val="tx1"/>
                </a:solidFill>
                <a:cs typeface="Calibri"/>
              </a:rPr>
              <a:t>...Says or (or does) ... </a:t>
            </a:r>
          </a:p>
          <a:p>
            <a:r>
              <a:rPr lang="en-US" sz="1050" i="1">
                <a:cs typeface="Calibri"/>
              </a:rPr>
              <a:t>Introduces</a:t>
            </a:r>
          </a:p>
          <a:p>
            <a:r>
              <a:rPr lang="en-US" sz="1050" i="1">
                <a:cs typeface="Calibri"/>
              </a:rPr>
              <a:t>Relfects </a:t>
            </a:r>
          </a:p>
          <a:p>
            <a:r>
              <a:rPr lang="en-US" sz="1050" i="1">
                <a:cs typeface="Calibri"/>
              </a:rPr>
              <a:t>Alludes to</a:t>
            </a:r>
          </a:p>
          <a:p>
            <a:r>
              <a:rPr lang="en-US" sz="1050" i="1">
                <a:cs typeface="Calibri"/>
              </a:rPr>
              <a:t>Challenges</a:t>
            </a:r>
          </a:p>
          <a:p>
            <a:r>
              <a:rPr lang="en-US" sz="1050" i="1">
                <a:cs typeface="Calibri"/>
              </a:rPr>
              <a:t>Questions</a:t>
            </a:r>
          </a:p>
          <a:p>
            <a:r>
              <a:rPr lang="en-US" sz="1050" i="1">
                <a:cs typeface="Calibri"/>
              </a:rPr>
              <a:t>Explores</a:t>
            </a:r>
          </a:p>
          <a:p>
            <a:r>
              <a:rPr lang="en-US" sz="1050" i="1">
                <a:cs typeface="Calibri"/>
              </a:rPr>
              <a:t>Mirrors</a:t>
            </a:r>
          </a:p>
          <a:p>
            <a:r>
              <a:rPr lang="en-US" sz="1050" i="1">
                <a:cs typeface="Calibri"/>
              </a:rPr>
              <a:t>Illustrates </a:t>
            </a:r>
          </a:p>
          <a:p>
            <a:r>
              <a:rPr lang="en-US" sz="1050" i="1">
                <a:cs typeface="Calibri"/>
              </a:rPr>
              <a:t>Suggests</a:t>
            </a:r>
          </a:p>
          <a:p>
            <a:r>
              <a:rPr lang="en-US" sz="1050" i="1">
                <a:cs typeface="Calibri"/>
              </a:rPr>
              <a:t>Creates </a:t>
            </a:r>
          </a:p>
          <a:p>
            <a:r>
              <a:rPr lang="en-US" sz="1050" i="1">
                <a:cs typeface="Calibri"/>
              </a:rPr>
              <a:t>Reveals </a:t>
            </a:r>
          </a:p>
        </p:txBody>
      </p:sp>
      <p:sp>
        <p:nvSpPr>
          <p:cNvPr id="8" name="TextBox 3">
            <a:extLst>
              <a:ext uri="{FF2B5EF4-FFF2-40B4-BE49-F238E27FC236}">
                <a16:creationId xmlns:a16="http://schemas.microsoft.com/office/drawing/2014/main" id="{1DFA82E3-D50F-4920-80CF-B79F4DC28B86}"/>
              </a:ext>
            </a:extLst>
          </p:cNvPr>
          <p:cNvSpPr txBox="1"/>
          <p:nvPr/>
        </p:nvSpPr>
        <p:spPr>
          <a:xfrm flipH="1">
            <a:off x="2681299" y="1757168"/>
            <a:ext cx="1175503"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3</a:t>
            </a:r>
          </a:p>
          <a:p>
            <a:r>
              <a:rPr lang="en-US" sz="1050" b="1">
                <a:solidFill>
                  <a:schemeClr val="tx1"/>
                </a:solidFill>
                <a:cs typeface="Calibri"/>
              </a:rPr>
              <a:t>...something... </a:t>
            </a:r>
          </a:p>
          <a:p>
            <a:r>
              <a:rPr lang="en-US" sz="1050" i="1">
                <a:cs typeface="Calibri"/>
              </a:rPr>
              <a:t>Theme</a:t>
            </a:r>
          </a:p>
          <a:p>
            <a:r>
              <a:rPr lang="en-US" sz="1050" i="1">
                <a:cs typeface="Calibri"/>
              </a:rPr>
              <a:t>Notion</a:t>
            </a:r>
          </a:p>
          <a:p>
            <a:r>
              <a:rPr lang="en-US" sz="1050" i="1">
                <a:cs typeface="Calibri"/>
              </a:rPr>
              <a:t>Idea</a:t>
            </a:r>
          </a:p>
          <a:p>
            <a:r>
              <a:rPr lang="en-US" sz="1050" i="1">
                <a:cs typeface="Calibri"/>
              </a:rPr>
              <a:t>Belief </a:t>
            </a: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p:txBody>
      </p:sp>
      <p:sp>
        <p:nvSpPr>
          <p:cNvPr id="9" name="TextBox 4">
            <a:extLst>
              <a:ext uri="{FF2B5EF4-FFF2-40B4-BE49-F238E27FC236}">
                <a16:creationId xmlns:a16="http://schemas.microsoft.com/office/drawing/2014/main" id="{E881EC87-3086-414F-8B49-BFBD92D06E6E}"/>
              </a:ext>
            </a:extLst>
          </p:cNvPr>
          <p:cNvSpPr txBox="1"/>
          <p:nvPr/>
        </p:nvSpPr>
        <p:spPr>
          <a:xfrm flipH="1">
            <a:off x="3955928" y="1757167"/>
            <a:ext cx="1311729"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4</a:t>
            </a:r>
          </a:p>
          <a:p>
            <a:r>
              <a:rPr lang="en-US" sz="1050" b="1">
                <a:solidFill>
                  <a:schemeClr val="tx1"/>
                </a:solidFill>
                <a:cs typeface="Calibri"/>
              </a:rPr>
              <a:t>...in the text...</a:t>
            </a:r>
          </a:p>
          <a:p>
            <a:r>
              <a:rPr lang="en-US" sz="1050" b="1" i="1">
                <a:solidFill>
                  <a:schemeClr val="bg1"/>
                </a:solidFill>
                <a:latin typeface="Calibri" panose="020F0502020204030204"/>
                <a:cs typeface="Calibri"/>
              </a:rPr>
              <a:t>...throughout the novel...</a:t>
            </a:r>
            <a:endParaRPr lang="en-US" sz="1050" b="1">
              <a:solidFill>
                <a:schemeClr val="bg1"/>
              </a:solidFill>
              <a:latin typeface="Calibri" panose="020F0502020204030204"/>
              <a:cs typeface="Calibri"/>
            </a:endParaRPr>
          </a:p>
          <a:p>
            <a:r>
              <a:rPr lang="en-US" sz="1050" b="1" i="1">
                <a:solidFill>
                  <a:schemeClr val="bg1"/>
                </a:solidFill>
                <a:cs typeface="Calibri"/>
              </a:rPr>
              <a:t>...across the text...</a:t>
            </a:r>
          </a:p>
          <a:p>
            <a:r>
              <a:rPr lang="en-US" sz="1050" b="1" i="1">
                <a:solidFill>
                  <a:schemeClr val="bg1"/>
                </a:solidFill>
                <a:cs typeface="Calibri"/>
              </a:rPr>
              <a:t>...from the beginning...</a:t>
            </a:r>
          </a:p>
          <a:p>
            <a:r>
              <a:rPr lang="en-US" sz="1050" b="1" i="1">
                <a:solidFill>
                  <a:schemeClr val="bg1"/>
                </a:solidFill>
                <a:cs typeface="Calibri"/>
              </a:rPr>
              <a:t>...by the end...</a:t>
            </a:r>
          </a:p>
          <a:p>
            <a:endParaRPr lang="en-US" sz="1050" i="1" u="sng">
              <a:cs typeface="Calibri"/>
            </a:endParaRPr>
          </a:p>
          <a:p>
            <a:endParaRPr lang="en-US" sz="1050" i="1" u="sng">
              <a:cs typeface="Calibri"/>
            </a:endParaRPr>
          </a:p>
          <a:p>
            <a:endParaRPr lang="en-US" sz="1050" i="1" u="sng">
              <a:cs typeface="Calibri"/>
            </a:endParaRPr>
          </a:p>
          <a:p>
            <a:endParaRPr lang="en-US" sz="1050" i="1" u="sng">
              <a:cs typeface="Calibri"/>
            </a:endParaRPr>
          </a:p>
          <a:p>
            <a:endParaRPr lang="en-US" sz="1050" i="1" u="sng">
              <a:cs typeface="Calibri"/>
            </a:endParaRP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72930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Prepare your big ideas </a:t>
            </a:r>
          </a:p>
          <a:p>
            <a:pPr algn="ctr"/>
            <a:r>
              <a:rPr lang="en-US" sz="1400">
                <a:solidFill>
                  <a:srgbClr val="FFFFFF"/>
                </a:solidFill>
                <a:cs typeface="Calibri"/>
              </a:rPr>
              <a:t>Write three big idea sentences using the formula below – these are your main responses to the question. </a:t>
            </a:r>
          </a:p>
        </p:txBody>
      </p:sp>
      <p:sp>
        <p:nvSpPr>
          <p:cNvPr id="16" name="Oval 15">
            <a:extLst>
              <a:ext uri="{FF2B5EF4-FFF2-40B4-BE49-F238E27FC236}">
                <a16:creationId xmlns:a16="http://schemas.microsoft.com/office/drawing/2014/main" id="{F50156D3-DFF1-418D-9E34-62CA9A920A53}"/>
              </a:ext>
            </a:extLst>
          </p:cNvPr>
          <p:cNvSpPr/>
          <p:nvPr/>
        </p:nvSpPr>
        <p:spPr>
          <a:xfrm>
            <a:off x="346170" y="4361597"/>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1</a:t>
            </a:r>
            <a:endParaRPr lang="en-US"/>
          </a:p>
        </p:txBody>
      </p:sp>
      <p:sp>
        <p:nvSpPr>
          <p:cNvPr id="18" name="Oval 17">
            <a:extLst>
              <a:ext uri="{FF2B5EF4-FFF2-40B4-BE49-F238E27FC236}">
                <a16:creationId xmlns:a16="http://schemas.microsoft.com/office/drawing/2014/main" id="{8DAD7A9B-CB14-4AA9-8A46-34EF6700DD72}"/>
              </a:ext>
            </a:extLst>
          </p:cNvPr>
          <p:cNvSpPr/>
          <p:nvPr/>
        </p:nvSpPr>
        <p:spPr>
          <a:xfrm>
            <a:off x="347165" y="4952146"/>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2</a:t>
            </a:r>
          </a:p>
        </p:txBody>
      </p:sp>
      <p:sp>
        <p:nvSpPr>
          <p:cNvPr id="20" name="Oval 19">
            <a:extLst>
              <a:ext uri="{FF2B5EF4-FFF2-40B4-BE49-F238E27FC236}">
                <a16:creationId xmlns:a16="http://schemas.microsoft.com/office/drawing/2014/main" id="{1D187AE0-C0DC-4A45-AF86-59115BBED7BC}"/>
              </a:ext>
            </a:extLst>
          </p:cNvPr>
          <p:cNvSpPr/>
          <p:nvPr/>
        </p:nvSpPr>
        <p:spPr>
          <a:xfrm>
            <a:off x="347591" y="5618896"/>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3</a:t>
            </a:r>
          </a:p>
        </p:txBody>
      </p:sp>
      <p:sp>
        <p:nvSpPr>
          <p:cNvPr id="21" name="Rectangle 20">
            <a:extLst>
              <a:ext uri="{FF2B5EF4-FFF2-40B4-BE49-F238E27FC236}">
                <a16:creationId xmlns:a16="http://schemas.microsoft.com/office/drawing/2014/main" id="{711A7415-D249-4DDF-A311-0BC13790596C}"/>
              </a:ext>
            </a:extLst>
          </p:cNvPr>
          <p:cNvSpPr/>
          <p:nvPr/>
        </p:nvSpPr>
        <p:spPr>
          <a:xfrm>
            <a:off x="66674" y="6099553"/>
            <a:ext cx="6722801" cy="72930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Prepare your topic sentences. </a:t>
            </a:r>
          </a:p>
          <a:p>
            <a:pPr algn="ctr"/>
            <a:r>
              <a:rPr lang="en-US" sz="1400">
                <a:solidFill>
                  <a:srgbClr val="FFFFFF"/>
                </a:solidFill>
                <a:cs typeface="Calibri"/>
              </a:rPr>
              <a:t>Write three topic sentences using the formula below – these formulate your detailed response in each of your three big ideas. </a:t>
            </a:r>
          </a:p>
        </p:txBody>
      </p:sp>
      <p:sp>
        <p:nvSpPr>
          <p:cNvPr id="22" name="TextBox 1">
            <a:extLst>
              <a:ext uri="{FF2B5EF4-FFF2-40B4-BE49-F238E27FC236}">
                <a16:creationId xmlns:a16="http://schemas.microsoft.com/office/drawing/2014/main" id="{3351F42B-995A-41C1-82CF-B63329C3B8E4}"/>
              </a:ext>
            </a:extLst>
          </p:cNvPr>
          <p:cNvSpPr txBox="1"/>
          <p:nvPr/>
        </p:nvSpPr>
        <p:spPr>
          <a:xfrm>
            <a:off x="93889" y="7037614"/>
            <a:ext cx="1164772"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1 </a:t>
            </a:r>
          </a:p>
          <a:p>
            <a:r>
              <a:rPr lang="en-US" sz="1050" b="1">
                <a:solidFill>
                  <a:schemeClr val="tx1"/>
                </a:solidFill>
                <a:cs typeface="Calibri"/>
              </a:rPr>
              <a:t>Writer's name... </a:t>
            </a:r>
          </a:p>
          <a:p>
            <a:r>
              <a:rPr lang="en-US" sz="1050" i="1">
                <a:cs typeface="Calibri"/>
              </a:rPr>
              <a:t>e.g Blake</a:t>
            </a:r>
          </a:p>
          <a:p>
            <a:r>
              <a:rPr lang="en-US" sz="1050" i="1">
                <a:cs typeface="Calibri"/>
              </a:rPr>
              <a:t>Shakespeare </a:t>
            </a:r>
          </a:p>
          <a:p>
            <a:r>
              <a:rPr lang="en-US" sz="1050" i="1">
                <a:cs typeface="Calibri"/>
              </a:rPr>
              <a:t>Orwell</a:t>
            </a:r>
          </a:p>
          <a:p>
            <a:r>
              <a:rPr lang="en-US" sz="1050" i="1">
                <a:cs typeface="Calibri"/>
              </a:rPr>
              <a:t>Wells </a:t>
            </a:r>
          </a:p>
          <a:p>
            <a:endParaRPr lang="en-US" sz="1050" i="1">
              <a:cs typeface="Calibri"/>
            </a:endParaRPr>
          </a:p>
          <a:p>
            <a:endParaRPr lang="en-US" sz="1050" i="1">
              <a:cs typeface="Calibri"/>
            </a:endParaRPr>
          </a:p>
          <a:p>
            <a:endParaRPr lang="en-US" sz="1050" i="1">
              <a:cs typeface="Calibri"/>
            </a:endParaRPr>
          </a:p>
        </p:txBody>
      </p:sp>
      <p:sp>
        <p:nvSpPr>
          <p:cNvPr id="23" name="TextBox 2">
            <a:extLst>
              <a:ext uri="{FF2B5EF4-FFF2-40B4-BE49-F238E27FC236}">
                <a16:creationId xmlns:a16="http://schemas.microsoft.com/office/drawing/2014/main" id="{7A7630CB-74F4-4C88-A6DD-FF6478C55B07}"/>
              </a:ext>
            </a:extLst>
          </p:cNvPr>
          <p:cNvSpPr txBox="1"/>
          <p:nvPr/>
        </p:nvSpPr>
        <p:spPr>
          <a:xfrm>
            <a:off x="1328056" y="7037613"/>
            <a:ext cx="1126672"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2</a:t>
            </a:r>
          </a:p>
          <a:p>
            <a:r>
              <a:rPr lang="en-US" sz="1050" b="1">
                <a:solidFill>
                  <a:schemeClr val="tx1"/>
                </a:solidFill>
                <a:cs typeface="Calibri"/>
              </a:rPr>
              <a:t>writing verb... </a:t>
            </a:r>
          </a:p>
          <a:p>
            <a:r>
              <a:rPr lang="en-US" sz="1050" i="1">
                <a:cs typeface="Calibri"/>
              </a:rPr>
              <a:t>Presents</a:t>
            </a:r>
          </a:p>
          <a:p>
            <a:r>
              <a:rPr lang="en-US" sz="1050" i="1">
                <a:cs typeface="Calibri"/>
              </a:rPr>
              <a:t>Creates</a:t>
            </a:r>
          </a:p>
          <a:p>
            <a:r>
              <a:rPr lang="en-US" sz="1050" i="1">
                <a:cs typeface="Calibri"/>
              </a:rPr>
              <a:t>Describes</a:t>
            </a:r>
          </a:p>
          <a:p>
            <a:r>
              <a:rPr lang="en-US" sz="1050" i="1">
                <a:cs typeface="Calibri"/>
              </a:rPr>
              <a:t>Portrays</a:t>
            </a:r>
          </a:p>
          <a:p>
            <a:r>
              <a:rPr lang="en-US" sz="1050" i="1">
                <a:cs typeface="Calibri"/>
              </a:rPr>
              <a:t>Suggests</a:t>
            </a:r>
          </a:p>
          <a:p>
            <a:r>
              <a:rPr lang="en-US" sz="1050" i="1">
                <a:cs typeface="Calibri"/>
              </a:rPr>
              <a:t>Implies </a:t>
            </a:r>
          </a:p>
          <a:p>
            <a:r>
              <a:rPr lang="en-US" sz="1050" i="1">
                <a:cs typeface="Calibri"/>
              </a:rPr>
              <a:t>Illustrates </a:t>
            </a:r>
          </a:p>
        </p:txBody>
      </p:sp>
      <p:sp>
        <p:nvSpPr>
          <p:cNvPr id="24" name="TextBox 3">
            <a:extLst>
              <a:ext uri="{FF2B5EF4-FFF2-40B4-BE49-F238E27FC236}">
                <a16:creationId xmlns:a16="http://schemas.microsoft.com/office/drawing/2014/main" id="{E81AD219-952D-4A91-9DC4-38FDEBD2771C}"/>
              </a:ext>
            </a:extLst>
          </p:cNvPr>
          <p:cNvSpPr txBox="1"/>
          <p:nvPr/>
        </p:nvSpPr>
        <p:spPr>
          <a:xfrm>
            <a:off x="2503713" y="7037612"/>
            <a:ext cx="1212397"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3</a:t>
            </a:r>
          </a:p>
          <a:p>
            <a:r>
              <a:rPr lang="en-US" sz="1050" b="1">
                <a:solidFill>
                  <a:schemeClr val="tx1"/>
                </a:solidFill>
                <a:cs typeface="Calibri"/>
              </a:rPr>
              <a:t>Your point... </a:t>
            </a:r>
          </a:p>
          <a:p>
            <a:r>
              <a:rPr lang="en-US" sz="1050" i="1">
                <a:cs typeface="Calibri"/>
              </a:rPr>
              <a:t>e.g. Well's highlights the i</a:t>
            </a:r>
            <a:r>
              <a:rPr lang="en-US" sz="1050" i="1" u="sng">
                <a:cs typeface="Calibri"/>
              </a:rPr>
              <a:t>nequality of Victorian society</a:t>
            </a:r>
          </a:p>
          <a:p>
            <a:endParaRPr lang="en-US" sz="1050" i="1" u="sng">
              <a:cs typeface="Calibri"/>
            </a:endParaRPr>
          </a:p>
          <a:p>
            <a:endParaRPr lang="en-US" sz="1050" i="1" u="sng">
              <a:cs typeface="Calibri"/>
            </a:endParaRPr>
          </a:p>
          <a:p>
            <a:endParaRPr lang="en-US" sz="1050" i="1" u="sng">
              <a:cs typeface="Calibri"/>
            </a:endParaRPr>
          </a:p>
        </p:txBody>
      </p:sp>
      <p:sp>
        <p:nvSpPr>
          <p:cNvPr id="25" name="TextBox 4">
            <a:extLst>
              <a:ext uri="{FF2B5EF4-FFF2-40B4-BE49-F238E27FC236}">
                <a16:creationId xmlns:a16="http://schemas.microsoft.com/office/drawing/2014/main" id="{13EB80C0-F6E4-40C6-8E06-45F5427C1BA7}"/>
              </a:ext>
            </a:extLst>
          </p:cNvPr>
          <p:cNvSpPr txBox="1"/>
          <p:nvPr/>
        </p:nvSpPr>
        <p:spPr>
          <a:xfrm>
            <a:off x="3778702" y="7037611"/>
            <a:ext cx="1059997" cy="1577355"/>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4</a:t>
            </a:r>
          </a:p>
          <a:p>
            <a:r>
              <a:rPr lang="en-US" sz="1050" b="1">
                <a:solidFill>
                  <a:schemeClr val="tx1"/>
                </a:solidFill>
                <a:cs typeface="Calibri"/>
              </a:rPr>
              <a:t>...comma </a:t>
            </a:r>
          </a:p>
          <a:p>
            <a:endParaRPr lang="en-US" sz="1050" b="1">
              <a:solidFill>
                <a:schemeClr val="tx1"/>
              </a:solidFill>
              <a:latin typeface="Calibri"/>
              <a:cs typeface="Calibri"/>
            </a:endParaRPr>
          </a:p>
          <a:p>
            <a:endParaRPr lang="en-US" sz="1050" b="1">
              <a:solidFill>
                <a:srgbClr val="000000"/>
              </a:solidFill>
              <a:latin typeface="Calibri"/>
              <a:cs typeface="Calibri"/>
            </a:endParaRPr>
          </a:p>
          <a:p>
            <a:pPr algn="ctr"/>
            <a:r>
              <a:rPr lang="en-US" sz="4400" i="1">
                <a:latin typeface="Cooper Black"/>
                <a:cs typeface="Calibri"/>
              </a:rPr>
              <a:t>,</a:t>
            </a:r>
          </a:p>
          <a:p>
            <a:pPr algn="ctr"/>
            <a:endParaRPr lang="en-US" sz="1050" i="1">
              <a:latin typeface="Cooper Black"/>
              <a:cs typeface="Calibri"/>
            </a:endParaRPr>
          </a:p>
        </p:txBody>
      </p:sp>
      <p:sp>
        <p:nvSpPr>
          <p:cNvPr id="26" name="TextBox 5">
            <a:extLst>
              <a:ext uri="{FF2B5EF4-FFF2-40B4-BE49-F238E27FC236}">
                <a16:creationId xmlns:a16="http://schemas.microsoft.com/office/drawing/2014/main" id="{2C2BD8C6-D8B7-4328-B0E0-A621623ED400}"/>
              </a:ext>
            </a:extLst>
          </p:cNvPr>
          <p:cNvSpPr txBox="1"/>
          <p:nvPr/>
        </p:nvSpPr>
        <p:spPr>
          <a:xfrm>
            <a:off x="4929866" y="7037612"/>
            <a:ext cx="1582510"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5</a:t>
            </a:r>
          </a:p>
          <a:p>
            <a:r>
              <a:rPr lang="en-US" sz="1050" b="1">
                <a:solidFill>
                  <a:schemeClr val="tx1"/>
                </a:solidFill>
                <a:cs typeface="Calibri"/>
              </a:rPr>
              <a:t>QUOTATION... </a:t>
            </a:r>
          </a:p>
          <a:p>
            <a:pPr marL="285750" indent="-285750">
              <a:buFont typeface="Arial"/>
              <a:buChar char="•"/>
            </a:pPr>
            <a:r>
              <a:rPr lang="en-US" sz="1050" i="1">
                <a:cs typeface="Calibri"/>
              </a:rPr>
              <a:t>In single 'quotation marks'</a:t>
            </a:r>
          </a:p>
          <a:p>
            <a:pPr marL="285750" indent="-285750">
              <a:buFont typeface="Arial"/>
              <a:buChar char="•"/>
            </a:pPr>
            <a:r>
              <a:rPr lang="en-US" sz="1050" i="1">
                <a:cs typeface="Calibri"/>
              </a:rPr>
              <a:t>Keep it short (six words or less)</a:t>
            </a:r>
          </a:p>
          <a:p>
            <a:pPr marL="285750" indent="-285750">
              <a:buFont typeface="Arial"/>
              <a:buChar char="•"/>
            </a:pPr>
            <a:r>
              <a:rPr lang="en-US" sz="1050" i="1">
                <a:cs typeface="Calibri"/>
              </a:rPr>
              <a:t>Punctuation inside quotation marks!</a:t>
            </a:r>
          </a:p>
          <a:p>
            <a:pPr marL="285750" indent="-285750">
              <a:buFont typeface="Arial"/>
              <a:buChar char="•"/>
            </a:pPr>
            <a:endParaRPr lang="en-US" sz="1050" i="1">
              <a:cs typeface="Calibri"/>
            </a:endParaRPr>
          </a:p>
        </p:txBody>
      </p:sp>
      <p:sp>
        <p:nvSpPr>
          <p:cNvPr id="32" name="TextBox 31">
            <a:extLst>
              <a:ext uri="{FF2B5EF4-FFF2-40B4-BE49-F238E27FC236}">
                <a16:creationId xmlns:a16="http://schemas.microsoft.com/office/drawing/2014/main" id="{BAB1B366-4C82-440A-8FC9-C53F300BF7EE}"/>
              </a:ext>
            </a:extLst>
          </p:cNvPr>
          <p:cNvSpPr txBox="1"/>
          <p:nvPr/>
        </p:nvSpPr>
        <p:spPr>
          <a:xfrm>
            <a:off x="95250" y="8810625"/>
            <a:ext cx="630555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rgbClr val="FF0000"/>
                </a:solidFill>
                <a:latin typeface="Arial Nova"/>
              </a:rPr>
              <a:t>Topic sentence:</a:t>
            </a:r>
            <a:r>
              <a:rPr lang="en-US" sz="1100">
                <a:latin typeface="Arial Nova"/>
              </a:rPr>
              <a:t> </a:t>
            </a:r>
            <a:r>
              <a:rPr lang="en-US" sz="1100" b="1">
                <a:latin typeface="Bradley Hand ITC"/>
              </a:rPr>
              <a:t>Golding introduces the marginalisation of Piggy to perhaps represent his views on British colonalism, '</a:t>
            </a:r>
            <a:r>
              <a:rPr lang="en-US" sz="1100" b="1" i="1">
                <a:latin typeface="Bradley Hand ITC"/>
              </a:rPr>
              <a:t>We don't want you'.</a:t>
            </a:r>
            <a:endParaRPr lang="en-US" sz="1100">
              <a:solidFill>
                <a:srgbClr val="FF0000"/>
              </a:solidFill>
              <a:latin typeface="Arial Nova"/>
            </a:endParaRPr>
          </a:p>
        </p:txBody>
      </p:sp>
      <p:sp>
        <p:nvSpPr>
          <p:cNvPr id="33" name="TextBox 32">
            <a:extLst>
              <a:ext uri="{FF2B5EF4-FFF2-40B4-BE49-F238E27FC236}">
                <a16:creationId xmlns:a16="http://schemas.microsoft.com/office/drawing/2014/main" id="{2D8B692E-13CD-42DE-B1C3-5FDBF7DF62F8}"/>
              </a:ext>
            </a:extLst>
          </p:cNvPr>
          <p:cNvSpPr txBox="1"/>
          <p:nvPr/>
        </p:nvSpPr>
        <p:spPr>
          <a:xfrm>
            <a:off x="104774" y="9982199"/>
            <a:ext cx="668655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rgbClr val="FF0000"/>
                </a:solidFill>
                <a:latin typeface="Arial Nova"/>
              </a:rPr>
              <a:t>Topic sentence: </a:t>
            </a:r>
            <a:r>
              <a:rPr lang="en-US" sz="1100" b="1">
                <a:latin typeface="Bradley Hand ITC"/>
              </a:rPr>
              <a:t>Golding exposes Piggy's lack of legitamacy as a reason he could never be a leader, </a:t>
            </a:r>
            <a:r>
              <a:rPr lang="en-US" sz="1100" b="1" i="1">
                <a:latin typeface="Bradley Hand ITC"/>
              </a:rPr>
              <a:t>'Bumbling </a:t>
            </a:r>
            <a:r>
              <a:rPr lang="en-US" sz="1100" b="1">
                <a:latin typeface="Bradley Hand ITC"/>
              </a:rPr>
              <a:t> behind them.'</a:t>
            </a:r>
            <a:endParaRPr lang="en-US" sz="1100" b="1">
              <a:solidFill>
                <a:srgbClr val="FF0000"/>
              </a:solidFill>
              <a:latin typeface="Arial Nova"/>
            </a:endParaRPr>
          </a:p>
        </p:txBody>
      </p:sp>
      <p:sp>
        <p:nvSpPr>
          <p:cNvPr id="34" name="TextBox 33">
            <a:extLst>
              <a:ext uri="{FF2B5EF4-FFF2-40B4-BE49-F238E27FC236}">
                <a16:creationId xmlns:a16="http://schemas.microsoft.com/office/drawing/2014/main" id="{352C8E21-C89C-4DF7-8CFA-0291DB121824}"/>
              </a:ext>
            </a:extLst>
          </p:cNvPr>
          <p:cNvSpPr txBox="1"/>
          <p:nvPr/>
        </p:nvSpPr>
        <p:spPr>
          <a:xfrm>
            <a:off x="104774" y="11296649"/>
            <a:ext cx="662940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rgbClr val="FF0000"/>
                </a:solidFill>
                <a:latin typeface="Arial Nova"/>
              </a:rPr>
              <a:t>Topic sentence: </a:t>
            </a:r>
            <a:r>
              <a:rPr lang="en-US" sz="1100" b="1">
                <a:latin typeface="Bradley Hand ITC"/>
              </a:rPr>
              <a:t>Golding illustrates Ralph taking responsibility for his morality, 'saw that he was hurt and crushed.'</a:t>
            </a:r>
          </a:p>
        </p:txBody>
      </p:sp>
      <p:sp>
        <p:nvSpPr>
          <p:cNvPr id="3" name="TextBox 2">
            <a:extLst>
              <a:ext uri="{FF2B5EF4-FFF2-40B4-BE49-F238E27FC236}">
                <a16:creationId xmlns:a16="http://schemas.microsoft.com/office/drawing/2014/main" id="{3582BFA1-928C-441B-B7CF-EA0429BC7F63}"/>
              </a:ext>
            </a:extLst>
          </p:cNvPr>
          <p:cNvSpPr txBox="1"/>
          <p:nvPr/>
        </p:nvSpPr>
        <p:spPr>
          <a:xfrm>
            <a:off x="712770" y="4477941"/>
            <a:ext cx="5986513"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9600" b="1">
                <a:solidFill>
                  <a:srgbClr val="E7E6E6"/>
                </a:solidFill>
                <a:latin typeface="Agency FB"/>
              </a:rPr>
              <a:t>WAGOLL</a:t>
            </a:r>
            <a:endParaRPr lang="en-US" sz="9600">
              <a:cs typeface="Calibri" panose="020F0502020204030204"/>
            </a:endParaRPr>
          </a:p>
        </p:txBody>
      </p:sp>
      <p:sp>
        <p:nvSpPr>
          <p:cNvPr id="11" name="TextBox 10">
            <a:extLst>
              <a:ext uri="{FF2B5EF4-FFF2-40B4-BE49-F238E27FC236}">
                <a16:creationId xmlns:a16="http://schemas.microsoft.com/office/drawing/2014/main" id="{2FD35BB4-6151-4FF0-AB81-9AC8CE12621F}"/>
              </a:ext>
            </a:extLst>
          </p:cNvPr>
          <p:cNvSpPr txBox="1"/>
          <p:nvPr/>
        </p:nvSpPr>
        <p:spPr>
          <a:xfrm>
            <a:off x="876299" y="4305299"/>
            <a:ext cx="574357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might be </a:t>
            </a:r>
            <a:r>
              <a:rPr lang="en-US" sz="1000" b="1">
                <a:latin typeface="Bradley Hand ITC"/>
              </a:rPr>
              <a:t>exposing </a:t>
            </a:r>
            <a:r>
              <a:rPr lang="en-US" sz="1000">
                <a:latin typeface="Bradley Hand ITC"/>
              </a:rPr>
              <a:t>his thoughts on totalitarian states through the destruction of Ralph's leadership and Piggy's life by Jack. </a:t>
            </a:r>
          </a:p>
        </p:txBody>
      </p:sp>
      <p:sp>
        <p:nvSpPr>
          <p:cNvPr id="12" name="TextBox 11">
            <a:extLst>
              <a:ext uri="{FF2B5EF4-FFF2-40B4-BE49-F238E27FC236}">
                <a16:creationId xmlns:a16="http://schemas.microsoft.com/office/drawing/2014/main" id="{730139E6-149D-42C6-A25A-42F9299C86C2}"/>
              </a:ext>
            </a:extLst>
          </p:cNvPr>
          <p:cNvSpPr txBox="1"/>
          <p:nvPr/>
        </p:nvSpPr>
        <p:spPr>
          <a:xfrm>
            <a:off x="876300" y="4848225"/>
            <a:ext cx="581025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may be </a:t>
            </a:r>
            <a:r>
              <a:rPr lang="en-US" sz="1000" b="1">
                <a:latin typeface="Bradley Hand ITC"/>
              </a:rPr>
              <a:t>critising </a:t>
            </a:r>
            <a:r>
              <a:rPr lang="en-US" sz="1000">
                <a:latin typeface="Bradley Hand ITC"/>
              </a:rPr>
              <a:t>mankind due to his belief that we all have a primitive desire for evil when Ralph and Piggy participate in the tribal dance murder of Simon. </a:t>
            </a:r>
          </a:p>
        </p:txBody>
      </p:sp>
      <p:sp>
        <p:nvSpPr>
          <p:cNvPr id="31" name="TextBox 30">
            <a:extLst>
              <a:ext uri="{FF2B5EF4-FFF2-40B4-BE49-F238E27FC236}">
                <a16:creationId xmlns:a16="http://schemas.microsoft.com/office/drawing/2014/main" id="{EDAD602F-8890-4801-8A47-28164F5300E6}"/>
              </a:ext>
            </a:extLst>
          </p:cNvPr>
          <p:cNvSpPr txBox="1"/>
          <p:nvPr/>
        </p:nvSpPr>
        <p:spPr>
          <a:xfrm>
            <a:off x="876300" y="5419725"/>
            <a:ext cx="59817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Bradley Hand ITC"/>
              </a:rPr>
              <a:t>Golding is </a:t>
            </a:r>
            <a:r>
              <a:rPr lang="en-US" sz="1000" b="1">
                <a:latin typeface="Bradley Hand ITC"/>
              </a:rPr>
              <a:t>mirroring </a:t>
            </a:r>
            <a:r>
              <a:rPr lang="en-US" sz="1000">
                <a:latin typeface="Bradley Hand ITC"/>
              </a:rPr>
              <a:t>how intelligence and scientific advancement still isn't enough to overcome  mankind's innate human evil in the real world through the death of Piggy. </a:t>
            </a:r>
          </a:p>
        </p:txBody>
      </p:sp>
    </p:spTree>
    <p:extLst>
      <p:ext uri="{BB962C8B-B14F-4D97-AF65-F5344CB8AC3E}">
        <p14:creationId xmlns:p14="http://schemas.microsoft.com/office/powerpoint/2010/main" val="2901711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Develop your analysis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3512876" cy="5197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Choose one Big idea and topic sentence first to practice developing your analysis. </a:t>
            </a:r>
          </a:p>
        </p:txBody>
      </p:sp>
      <p:graphicFrame>
        <p:nvGraphicFramePr>
          <p:cNvPr id="12" name="Table 11">
            <a:extLst>
              <a:ext uri="{FF2B5EF4-FFF2-40B4-BE49-F238E27FC236}">
                <a16:creationId xmlns:a16="http://schemas.microsoft.com/office/drawing/2014/main" id="{A37E50B2-CFCC-4BD3-9026-9AF7251B2D37}"/>
              </a:ext>
            </a:extLst>
          </p:cNvPr>
          <p:cNvGraphicFramePr>
            <a:graphicFrameLocks noGrp="1"/>
          </p:cNvGraphicFramePr>
          <p:nvPr>
            <p:extLst>
              <p:ext uri="{D42A27DB-BD31-4B8C-83A1-F6EECF244321}">
                <p14:modId xmlns:p14="http://schemas.microsoft.com/office/powerpoint/2010/main" val="1777092175"/>
              </p:ext>
            </p:extLst>
          </p:nvPr>
        </p:nvGraphicFramePr>
        <p:xfrm>
          <a:off x="28575" y="1600049"/>
          <a:ext cx="6753223" cy="3209923"/>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989345078"/>
                    </a:ext>
                  </a:extLst>
                </a:gridCol>
                <a:gridCol w="4467223">
                  <a:extLst>
                    <a:ext uri="{9D8B030D-6E8A-4147-A177-3AD203B41FA5}">
                      <a16:colId xmlns:a16="http://schemas.microsoft.com/office/drawing/2014/main" val="4072560550"/>
                    </a:ext>
                  </a:extLst>
                </a:gridCol>
              </a:tblGrid>
              <a:tr h="257175">
                <a:tc gridSpan="2">
                  <a:txBody>
                    <a:bodyPr/>
                    <a:lstStyle/>
                    <a:p>
                      <a:pPr fontAlgn="base"/>
                      <a:r>
                        <a:rPr lang="en-US" sz="1050">
                          <a:effectLst/>
                        </a:rPr>
                        <a:t>Success Criteria ​</a:t>
                      </a:r>
                      <a:endParaRPr lang="en-US" sz="1050" b="1">
                        <a:solidFill>
                          <a:srgbClr val="FFFFFF"/>
                        </a:solidFill>
                        <a:effectLst/>
                      </a:endParaRPr>
                    </a:p>
                  </a:txBody>
                  <a:tcPr/>
                </a:tc>
                <a:tc hMerge="1">
                  <a:txBody>
                    <a:bodyPr/>
                    <a:lstStyle/>
                    <a:p>
                      <a:endParaRPr lang="en-US"/>
                    </a:p>
                  </a:txBody>
                  <a:tcPr/>
                </a:tc>
                <a:extLst>
                  <a:ext uri="{0D108BD9-81ED-4DB2-BD59-A6C34878D82A}">
                    <a16:rowId xmlns:a16="http://schemas.microsoft.com/office/drawing/2014/main" val="1945775315"/>
                  </a:ext>
                </a:extLst>
              </a:tr>
              <a:tr h="600075">
                <a:tc>
                  <a:txBody>
                    <a:bodyPr/>
                    <a:lstStyle/>
                    <a:p>
                      <a:pPr fontAlgn="base"/>
                      <a:r>
                        <a:rPr lang="en-US" sz="1050" b="1">
                          <a:effectLst/>
                        </a:rPr>
                        <a:t>WHAT?​</a:t>
                      </a:r>
                    </a:p>
                    <a:p>
                      <a:pPr fontAlgn="base"/>
                      <a:r>
                        <a:rPr lang="en-US" sz="1050">
                          <a:effectLst/>
                        </a:rPr>
                        <a:t>What big idea or statementdo you want to discuss?​</a:t>
                      </a:r>
                    </a:p>
                  </a:txBody>
                  <a:tcPr/>
                </a:tc>
                <a:tc>
                  <a:txBody>
                    <a:bodyPr/>
                    <a:lstStyle/>
                    <a:p>
                      <a:pPr fontAlgn="base"/>
                      <a:r>
                        <a:rPr lang="en-US" sz="1050">
                          <a:effectLst/>
                        </a:rPr>
                        <a:t>Make clear points using the formula (name, verb, point, quotation) ​</a:t>
                      </a:r>
                    </a:p>
                  </a:txBody>
                  <a:tcPr/>
                </a:tc>
                <a:extLst>
                  <a:ext uri="{0D108BD9-81ED-4DB2-BD59-A6C34878D82A}">
                    <a16:rowId xmlns:a16="http://schemas.microsoft.com/office/drawing/2014/main" val="2417362072"/>
                  </a:ext>
                </a:extLst>
              </a:tr>
              <a:tr h="400050">
                <a:tc rowSpan="4">
                  <a:txBody>
                    <a:bodyPr/>
                    <a:lstStyle/>
                    <a:p>
                      <a:pPr fontAlgn="base"/>
                      <a:r>
                        <a:rPr lang="en-US" sz="1050" b="1">
                          <a:effectLst/>
                        </a:rPr>
                        <a:t>HOW?​</a:t>
                      </a:r>
                    </a:p>
                    <a:p>
                      <a:pPr fontAlgn="base"/>
                      <a:r>
                        <a:rPr lang="en-US" sz="1050">
                          <a:effectLst/>
                        </a:rPr>
                        <a:t>Writer's craft, language.​</a:t>
                      </a:r>
                    </a:p>
                    <a:p>
                      <a:pPr fontAlgn="base"/>
                      <a:r>
                        <a:rPr lang="en-US" sz="1050">
                          <a:effectLst/>
                        </a:rPr>
                        <a:t>How does the context ortheory influence youranalysis?​</a:t>
                      </a:r>
                    </a:p>
                  </a:txBody>
                  <a:tcPr/>
                </a:tc>
                <a:tc>
                  <a:txBody>
                    <a:bodyPr/>
                    <a:lstStyle/>
                    <a:p>
                      <a:pPr fontAlgn="base"/>
                      <a:r>
                        <a:rPr lang="en-US" sz="1050">
                          <a:effectLst/>
                        </a:rPr>
                        <a:t>Use short, relevant quotations to support each point​</a:t>
                      </a:r>
                    </a:p>
                  </a:txBody>
                  <a:tcPr/>
                </a:tc>
                <a:extLst>
                  <a:ext uri="{0D108BD9-81ED-4DB2-BD59-A6C34878D82A}">
                    <a16:rowId xmlns:a16="http://schemas.microsoft.com/office/drawing/2014/main" val="993803980"/>
                  </a:ext>
                </a:extLst>
              </a:tr>
              <a:tr h="466724">
                <a:tc vMerge="1">
                  <a:txBody>
                    <a:bodyPr/>
                    <a:lstStyle/>
                    <a:p>
                      <a:endParaRPr lang="en-US"/>
                    </a:p>
                  </a:txBody>
                  <a:tcPr/>
                </a:tc>
                <a:tc>
                  <a:txBody>
                    <a:bodyPr/>
                    <a:lstStyle/>
                    <a:p>
                      <a:pPr fontAlgn="base"/>
                      <a:r>
                        <a:rPr lang="en-US" sz="1050">
                          <a:effectLst/>
                        </a:rPr>
                        <a:t>Identify literary terminology (e.g. emotivelanguage, violent imagery, metaphor) ​</a:t>
                      </a:r>
                    </a:p>
                  </a:txBody>
                  <a:tcPr/>
                </a:tc>
                <a:extLst>
                  <a:ext uri="{0D108BD9-81ED-4DB2-BD59-A6C34878D82A}">
                    <a16:rowId xmlns:a16="http://schemas.microsoft.com/office/drawing/2014/main" val="461683047"/>
                  </a:ext>
                </a:extLst>
              </a:tr>
              <a:tr h="323850">
                <a:tc vMerge="1">
                  <a:txBody>
                    <a:bodyPr/>
                    <a:lstStyle/>
                    <a:p>
                      <a:endParaRPr lang="en-US"/>
                    </a:p>
                  </a:txBody>
                  <a:tcPr/>
                </a:tc>
                <a:tc>
                  <a:txBody>
                    <a:bodyPr/>
                    <a:lstStyle/>
                    <a:p>
                      <a:pPr fontAlgn="base"/>
                      <a:r>
                        <a:rPr lang="en-US" sz="1050">
                          <a:effectLst/>
                        </a:rPr>
                        <a:t>Zoom in and analyselanguage in detail ​</a:t>
                      </a:r>
                    </a:p>
                  </a:txBody>
                  <a:tcPr/>
                </a:tc>
                <a:extLst>
                  <a:ext uri="{0D108BD9-81ED-4DB2-BD59-A6C34878D82A}">
                    <a16:rowId xmlns:a16="http://schemas.microsoft.com/office/drawing/2014/main" val="2330439946"/>
                  </a:ext>
                </a:extLst>
              </a:tr>
              <a:tr h="323850">
                <a:tc vMerge="1">
                  <a:txBody>
                    <a:bodyPr/>
                    <a:lstStyle/>
                    <a:p>
                      <a:endParaRPr lang="en-US"/>
                    </a:p>
                  </a:txBody>
                  <a:tcPr/>
                </a:tc>
                <a:tc>
                  <a:txBody>
                    <a:bodyPr/>
                    <a:lstStyle/>
                    <a:p>
                      <a:pPr fontAlgn="base"/>
                      <a:r>
                        <a:rPr lang="en-US" sz="1050">
                          <a:effectLst/>
                        </a:rPr>
                        <a:t>Comment on the historical context ​</a:t>
                      </a:r>
                    </a:p>
                  </a:txBody>
                  <a:tcPr/>
                </a:tc>
                <a:extLst>
                  <a:ext uri="{0D108BD9-81ED-4DB2-BD59-A6C34878D82A}">
                    <a16:rowId xmlns:a16="http://schemas.microsoft.com/office/drawing/2014/main" val="2146403405"/>
                  </a:ext>
                </a:extLst>
              </a:tr>
              <a:tr h="466724">
                <a:tc rowSpan="2">
                  <a:txBody>
                    <a:bodyPr/>
                    <a:lstStyle/>
                    <a:p>
                      <a:pPr fontAlgn="base"/>
                      <a:r>
                        <a:rPr lang="en-US" sz="1050" b="1">
                          <a:effectLst/>
                        </a:rPr>
                        <a:t>WHY?​</a:t>
                      </a:r>
                    </a:p>
                    <a:p>
                      <a:pPr fontAlgn="base"/>
                      <a:r>
                        <a:rPr lang="en-US" sz="1050">
                          <a:effectLst/>
                        </a:rPr>
                        <a:t>What is the desired effect on the reader? What does the writer want tohighlight?​</a:t>
                      </a:r>
                    </a:p>
                  </a:txBody>
                  <a:tcPr/>
                </a:tc>
                <a:tc>
                  <a:txBody>
                    <a:bodyPr/>
                    <a:lstStyle/>
                    <a:p>
                      <a:pPr fontAlgn="base"/>
                      <a:r>
                        <a:rPr lang="en-US" sz="1050">
                          <a:effectLst/>
                        </a:rPr>
                        <a:t>Comment on how the reader would react (does this change depending on time period) ​</a:t>
                      </a:r>
                    </a:p>
                  </a:txBody>
                  <a:tcPr/>
                </a:tc>
                <a:extLst>
                  <a:ext uri="{0D108BD9-81ED-4DB2-BD59-A6C34878D82A}">
                    <a16:rowId xmlns:a16="http://schemas.microsoft.com/office/drawing/2014/main" val="3320051517"/>
                  </a:ext>
                </a:extLst>
              </a:tr>
              <a:tr h="371475">
                <a:tc vMerge="1">
                  <a:txBody>
                    <a:bodyPr/>
                    <a:lstStyle/>
                    <a:p>
                      <a:endParaRPr lang="en-US"/>
                    </a:p>
                  </a:txBody>
                  <a:tcPr/>
                </a:tc>
                <a:tc>
                  <a:txBody>
                    <a:bodyPr/>
                    <a:lstStyle/>
                    <a:p>
                      <a:pPr fontAlgn="base"/>
                      <a:r>
                        <a:rPr lang="en-US" sz="1050">
                          <a:effectLst/>
                        </a:rPr>
                        <a:t>Comment on the writer's intentions ​</a:t>
                      </a:r>
                    </a:p>
                  </a:txBody>
                  <a:tcPr/>
                </a:tc>
                <a:extLst>
                  <a:ext uri="{0D108BD9-81ED-4DB2-BD59-A6C34878D82A}">
                    <a16:rowId xmlns:a16="http://schemas.microsoft.com/office/drawing/2014/main" val="2617679053"/>
                  </a:ext>
                </a:extLst>
              </a:tr>
            </a:tbl>
          </a:graphicData>
        </a:graphic>
      </p:graphicFrame>
      <p:graphicFrame>
        <p:nvGraphicFramePr>
          <p:cNvPr id="14" name="Table 14">
            <a:extLst>
              <a:ext uri="{FF2B5EF4-FFF2-40B4-BE49-F238E27FC236}">
                <a16:creationId xmlns:a16="http://schemas.microsoft.com/office/drawing/2014/main" id="{EA3994E9-DF7D-4894-803E-167F3BE4181F}"/>
              </a:ext>
            </a:extLst>
          </p:cNvPr>
          <p:cNvGraphicFramePr>
            <a:graphicFrameLocks noGrp="1"/>
          </p:cNvGraphicFramePr>
          <p:nvPr>
            <p:extLst>
              <p:ext uri="{D42A27DB-BD31-4B8C-83A1-F6EECF244321}">
                <p14:modId xmlns:p14="http://schemas.microsoft.com/office/powerpoint/2010/main" val="4241050172"/>
              </p:ext>
            </p:extLst>
          </p:nvPr>
        </p:nvGraphicFramePr>
        <p:xfrm>
          <a:off x="133350" y="5219700"/>
          <a:ext cx="6578447" cy="6734699"/>
        </p:xfrm>
        <a:graphic>
          <a:graphicData uri="http://schemas.openxmlformats.org/drawingml/2006/table">
            <a:tbl>
              <a:tblPr firstRow="1" bandRow="1">
                <a:tableStyleId>{5940675A-B579-460E-94D1-54222C63F5DA}</a:tableStyleId>
              </a:tblPr>
              <a:tblGrid>
                <a:gridCol w="2028825">
                  <a:extLst>
                    <a:ext uri="{9D8B030D-6E8A-4147-A177-3AD203B41FA5}">
                      <a16:colId xmlns:a16="http://schemas.microsoft.com/office/drawing/2014/main" val="2745785809"/>
                    </a:ext>
                  </a:extLst>
                </a:gridCol>
                <a:gridCol w="4549622">
                  <a:extLst>
                    <a:ext uri="{9D8B030D-6E8A-4147-A177-3AD203B41FA5}">
                      <a16:colId xmlns:a16="http://schemas.microsoft.com/office/drawing/2014/main" val="4082537611"/>
                    </a:ext>
                  </a:extLst>
                </a:gridCol>
              </a:tblGrid>
              <a:tr h="692201">
                <a:tc>
                  <a:txBody>
                    <a:bodyPr/>
                    <a:lstStyle/>
                    <a:p>
                      <a:pPr marL="0" marR="0" lvl="0" indent="0" algn="l">
                        <a:lnSpc>
                          <a:spcPct val="100000"/>
                        </a:lnSpc>
                        <a:spcBef>
                          <a:spcPts val="0"/>
                        </a:spcBef>
                        <a:spcAft>
                          <a:spcPts val="0"/>
                        </a:spcAft>
                        <a:buNone/>
                      </a:pPr>
                      <a:r>
                        <a:rPr lang="en-US" sz="1050" b="1" i="0" u="none" strike="noStrike" noProof="0">
                          <a:solidFill>
                            <a:srgbClr val="FF0000"/>
                          </a:solidFill>
                          <a:latin typeface="Arial Nova"/>
                        </a:rPr>
                        <a:t>Topic sentence: </a:t>
                      </a:r>
                      <a:endParaRPr lang="en-US" sz="1050" b="0" i="0" u="none" strike="noStrike" noProof="0">
                        <a:latin typeface="Arial Nova"/>
                      </a:endParaRPr>
                    </a:p>
                  </a:txBody>
                  <a:tcPr/>
                </a:tc>
                <a:tc>
                  <a:txBody>
                    <a:bodyPr/>
                    <a:lstStyle/>
                    <a:p>
                      <a:pPr lvl="0">
                        <a:buNone/>
                      </a:pPr>
                      <a:r>
                        <a:rPr lang="en-US" sz="1050" b="1" i="1" u="none" strike="noStrike" noProof="0">
                          <a:latin typeface="Bradley Hand ITC"/>
                        </a:rPr>
                        <a:t>Golding illustrates Ralph taking responsibility for his morality, 'saw that he was hurt and crushed.'</a:t>
                      </a:r>
                      <a:endParaRPr lang="en-US" b="1" i="1">
                        <a:latin typeface="Bradley Hand ITC"/>
                      </a:endParaRPr>
                    </a:p>
                  </a:txBody>
                  <a:tcPr/>
                </a:tc>
                <a:extLst>
                  <a:ext uri="{0D108BD9-81ED-4DB2-BD59-A6C34878D82A}">
                    <a16:rowId xmlns:a16="http://schemas.microsoft.com/office/drawing/2014/main" val="2643390455"/>
                  </a:ext>
                </a:extLst>
              </a:tr>
              <a:tr h="758759">
                <a:tc>
                  <a:txBody>
                    <a:bodyPr/>
                    <a:lstStyle/>
                    <a:p>
                      <a:pPr lvl="0">
                        <a:buNone/>
                      </a:pPr>
                      <a:r>
                        <a:rPr lang="en-GB" sz="1050" b="1" i="0" u="none" strike="noStrike" noProof="0">
                          <a:solidFill>
                            <a:srgbClr val="FF0000"/>
                          </a:solidFill>
                          <a:latin typeface="Arial Nova"/>
                        </a:rPr>
                        <a:t>Quotation:</a:t>
                      </a:r>
                    </a:p>
                    <a:p>
                      <a:pPr lvl="0">
                        <a:buNone/>
                      </a:pPr>
                      <a:r>
                        <a:rPr lang="en-GB" sz="1050" b="1" i="0" u="none" strike="noStrike" noProof="0">
                          <a:solidFill>
                            <a:srgbClr val="FF0000"/>
                          </a:solidFill>
                          <a:latin typeface="Arial Nova"/>
                        </a:rPr>
                        <a:t>Shorten: </a:t>
                      </a:r>
                      <a:endParaRPr lang="en-GB"/>
                    </a:p>
                  </a:txBody>
                  <a:tcPr/>
                </a:tc>
                <a:tc>
                  <a:txBody>
                    <a:bodyPr/>
                    <a:lstStyle/>
                    <a:p>
                      <a:pPr lvl="0">
                        <a:buNone/>
                      </a:pPr>
                      <a:r>
                        <a:rPr lang="en-US" sz="1050" b="1" i="1" u="none" strike="noStrike" noProof="0">
                          <a:latin typeface="Bradley Hand ITC"/>
                        </a:rPr>
                        <a:t>'saw that he was hurt and crushed.'</a:t>
                      </a:r>
                    </a:p>
                    <a:p>
                      <a:pPr lvl="0">
                        <a:buNone/>
                      </a:pPr>
                      <a:r>
                        <a:rPr lang="en-US" sz="1050" b="1" i="1" u="none" strike="noStrike" noProof="0">
                          <a:latin typeface="Bradley Hand ITC"/>
                        </a:rPr>
                        <a:t>'hurt and crushed'</a:t>
                      </a:r>
                    </a:p>
                  </a:txBody>
                  <a:tcPr/>
                </a:tc>
                <a:extLst>
                  <a:ext uri="{0D108BD9-81ED-4DB2-BD59-A6C34878D82A}">
                    <a16:rowId xmlns:a16="http://schemas.microsoft.com/office/drawing/2014/main" val="2592087433"/>
                  </a:ext>
                </a:extLst>
              </a:tr>
              <a:tr h="692201">
                <a:tc>
                  <a:txBody>
                    <a:bodyPr/>
                    <a:lstStyle/>
                    <a:p>
                      <a:pPr lvl="0">
                        <a:buNone/>
                      </a:pPr>
                      <a:r>
                        <a:rPr lang="en-GB" sz="1050" b="1" i="0" u="none" strike="noStrike" noProof="0">
                          <a:solidFill>
                            <a:srgbClr val="FF0000"/>
                          </a:solidFill>
                          <a:latin typeface="Arial Nova"/>
                        </a:rPr>
                        <a:t>Device: </a:t>
                      </a:r>
                      <a:endParaRPr lang="en-US"/>
                    </a:p>
                  </a:txBody>
                  <a:tcPr/>
                </a:tc>
                <a:tc>
                  <a:txBody>
                    <a:bodyPr/>
                    <a:lstStyle/>
                    <a:p>
                      <a:r>
                        <a:rPr lang="en-US" sz="1050" b="1" i="1">
                          <a:latin typeface="Bradley Hand ITC"/>
                        </a:rPr>
                        <a:t>Emotive verbs </a:t>
                      </a:r>
                    </a:p>
                  </a:txBody>
                  <a:tcPr/>
                </a:tc>
                <a:extLst>
                  <a:ext uri="{0D108BD9-81ED-4DB2-BD59-A6C34878D82A}">
                    <a16:rowId xmlns:a16="http://schemas.microsoft.com/office/drawing/2014/main" val="3287976869"/>
                  </a:ext>
                </a:extLst>
              </a:tr>
              <a:tr h="758759">
                <a:tc>
                  <a:txBody>
                    <a:bodyPr/>
                    <a:lstStyle/>
                    <a:p>
                      <a:pPr lvl="0">
                        <a:buNone/>
                      </a:pPr>
                      <a:r>
                        <a:rPr lang="en-GB" sz="1050" b="1" i="0" u="none" strike="noStrike" noProof="0">
                          <a:solidFill>
                            <a:srgbClr val="FF0000"/>
                          </a:solidFill>
                          <a:latin typeface="Arial Nova"/>
                        </a:rPr>
                        <a:t>Language: </a:t>
                      </a:r>
                    </a:p>
                    <a:p>
                      <a:pPr lvl="0">
                        <a:buNone/>
                      </a:pPr>
                      <a:r>
                        <a:rPr lang="en-GB" sz="1050" b="1" i="0" u="none" strike="noStrike" noProof="0">
                          <a:solidFill>
                            <a:srgbClr val="FF0000"/>
                          </a:solidFill>
                          <a:latin typeface="Arial Nova"/>
                        </a:rPr>
                        <a:t>Connotations: </a:t>
                      </a:r>
                      <a:r>
                        <a:rPr lang="en-US" sz="1050" b="1" i="0" u="none" strike="noStrike" noProof="0">
                          <a:solidFill>
                            <a:srgbClr val="FF0000"/>
                          </a:solidFill>
                          <a:latin typeface="Arial Nova"/>
                        </a:rPr>
                        <a:t> </a:t>
                      </a:r>
                      <a:endParaRPr lang="en-GB"/>
                    </a:p>
                  </a:txBody>
                  <a:tcPr/>
                </a:tc>
                <a:tc>
                  <a:txBody>
                    <a:bodyPr/>
                    <a:lstStyle/>
                    <a:p>
                      <a:r>
                        <a:rPr lang="en-US" sz="1050" b="1" i="1">
                          <a:latin typeface="Bradley Hand ITC"/>
                        </a:rPr>
                        <a:t>Crushed </a:t>
                      </a:r>
                    </a:p>
                    <a:p>
                      <a:pPr lvl="0">
                        <a:buNone/>
                      </a:pPr>
                      <a:r>
                        <a:rPr lang="en-US" sz="1050" b="1" i="1">
                          <a:latin typeface="Bradley Hand ITC"/>
                        </a:rPr>
                        <a:t>Demoralised, deflated </a:t>
                      </a:r>
                    </a:p>
                  </a:txBody>
                  <a:tcPr/>
                </a:tc>
                <a:extLst>
                  <a:ext uri="{0D108BD9-81ED-4DB2-BD59-A6C34878D82A}">
                    <a16:rowId xmlns:a16="http://schemas.microsoft.com/office/drawing/2014/main" val="3120005447"/>
                  </a:ext>
                </a:extLst>
              </a:tr>
              <a:tr h="692201">
                <a:tc>
                  <a:txBody>
                    <a:bodyPr/>
                    <a:lstStyle/>
                    <a:p>
                      <a:pPr lvl="0">
                        <a:buNone/>
                      </a:pPr>
                      <a:r>
                        <a:rPr lang="en-GB" sz="1050" b="1" i="0" u="none" strike="noStrike" noProof="0">
                          <a:solidFill>
                            <a:srgbClr val="FF0000"/>
                          </a:solidFill>
                          <a:latin typeface="Arial Nova"/>
                        </a:rPr>
                        <a:t>Multiple meanings:</a:t>
                      </a:r>
                      <a:r>
                        <a:rPr lang="en-US" sz="1050" b="1" i="0" u="none" strike="noStrike" noProof="0">
                          <a:solidFill>
                            <a:srgbClr val="FF0000"/>
                          </a:solidFill>
                          <a:latin typeface="Arial Nova"/>
                        </a:rPr>
                        <a:t> </a:t>
                      </a:r>
                      <a:endParaRPr lang="en-US"/>
                    </a:p>
                  </a:txBody>
                  <a:tcPr/>
                </a:tc>
                <a:tc>
                  <a:txBody>
                    <a:bodyPr/>
                    <a:lstStyle/>
                    <a:p>
                      <a:r>
                        <a:rPr lang="en-US" sz="1050" b="1" i="1">
                          <a:latin typeface="Bradley Hand ITC"/>
                        </a:rPr>
                        <a:t>Foreshadow how he dies, ownership of his actions – civilised. </a:t>
                      </a:r>
                    </a:p>
                  </a:txBody>
                  <a:tcPr/>
                </a:tc>
                <a:extLst>
                  <a:ext uri="{0D108BD9-81ED-4DB2-BD59-A6C34878D82A}">
                    <a16:rowId xmlns:a16="http://schemas.microsoft.com/office/drawing/2014/main" val="3491544392"/>
                  </a:ext>
                </a:extLst>
              </a:tr>
              <a:tr h="692201">
                <a:tc>
                  <a:txBody>
                    <a:bodyPr/>
                    <a:lstStyle/>
                    <a:p>
                      <a:pPr lvl="0">
                        <a:buNone/>
                      </a:pPr>
                      <a:r>
                        <a:rPr lang="en-GB" sz="1050" b="1" i="0" u="none" strike="noStrike" noProof="0">
                          <a:solidFill>
                            <a:srgbClr val="FF0000"/>
                          </a:solidFill>
                          <a:latin typeface="Arial Nova"/>
                        </a:rPr>
                        <a:t>Link to wider novel: </a:t>
                      </a:r>
                      <a:r>
                        <a:rPr lang="en-US" sz="1050" b="1" i="0" u="none" strike="noStrike" noProof="0">
                          <a:solidFill>
                            <a:srgbClr val="FF0000"/>
                          </a:solidFill>
                          <a:latin typeface="Arial Nova"/>
                        </a:rPr>
                        <a:t> </a:t>
                      </a:r>
                      <a:endParaRPr lang="en-US"/>
                    </a:p>
                  </a:txBody>
                  <a:tcPr/>
                </a:tc>
                <a:tc>
                  <a:txBody>
                    <a:bodyPr/>
                    <a:lstStyle/>
                    <a:p>
                      <a:pPr marL="0" marR="0" indent="0" algn="l">
                        <a:lnSpc>
                          <a:spcPct val="100000"/>
                        </a:lnSpc>
                        <a:spcBef>
                          <a:spcPts val="0"/>
                        </a:spcBef>
                        <a:spcAft>
                          <a:spcPts val="0"/>
                        </a:spcAft>
                      </a:pPr>
                      <a:r>
                        <a:rPr lang="en-US" sz="1050" b="1" i="1">
                          <a:latin typeface="Bradley Hand ITC"/>
                        </a:rPr>
                        <a:t>Ralph also tries to take responsibility for his part in Simon's death but Piggy refuses to accept this, </a:t>
                      </a:r>
                      <a:r>
                        <a:rPr lang="en-GB" sz="1050" b="1" i="1" u="none" strike="noStrike" noProof="0">
                          <a:solidFill>
                            <a:schemeClr val="tx1"/>
                          </a:solidFill>
                          <a:latin typeface="Bradley Hand ITC"/>
                        </a:rPr>
                        <a:t>"What good're you doing talking like that?" He tries to rationalise what happened "It was an accident... and that's that'. </a:t>
                      </a:r>
                      <a:endParaRPr lang="en-US" sz="1050" b="1" i="1" u="none" strike="noStrike" noProof="0">
                        <a:latin typeface="Bradley Hand ITC"/>
                      </a:endParaRPr>
                    </a:p>
                    <a:p>
                      <a:pPr marL="0" marR="0" lvl="0" indent="0" algn="l">
                        <a:lnSpc>
                          <a:spcPct val="100000"/>
                        </a:lnSpc>
                        <a:spcBef>
                          <a:spcPts val="0"/>
                        </a:spcBef>
                        <a:spcAft>
                          <a:spcPts val="0"/>
                        </a:spcAft>
                        <a:buNone/>
                      </a:pPr>
                      <a:endParaRPr lang="en-GB" sz="1050" b="1" i="1" u="none" strike="noStrike" noProof="0">
                        <a:latin typeface="Bradley Hand ITC"/>
                      </a:endParaRPr>
                    </a:p>
                    <a:p>
                      <a:pPr lvl="0">
                        <a:buNone/>
                      </a:pPr>
                      <a:endParaRPr lang="en-GB" sz="1050" b="1" i="1" u="none" strike="noStrike" noProof="0">
                        <a:solidFill>
                          <a:schemeClr val="tx1"/>
                        </a:solidFill>
                        <a:latin typeface="Bradley Hand ITC"/>
                      </a:endParaRPr>
                    </a:p>
                  </a:txBody>
                  <a:tcPr/>
                </a:tc>
                <a:extLst>
                  <a:ext uri="{0D108BD9-81ED-4DB2-BD59-A6C34878D82A}">
                    <a16:rowId xmlns:a16="http://schemas.microsoft.com/office/drawing/2014/main" val="1121159238"/>
                  </a:ext>
                </a:extLst>
              </a:tr>
              <a:tr h="692201">
                <a:tc>
                  <a:txBody>
                    <a:bodyPr/>
                    <a:lstStyle/>
                    <a:p>
                      <a:pPr lvl="0">
                        <a:buNone/>
                      </a:pPr>
                      <a:r>
                        <a:rPr lang="en-GB" sz="1050" b="1" i="0" u="none" strike="noStrike" noProof="0">
                          <a:solidFill>
                            <a:srgbClr val="FF0000"/>
                          </a:solidFill>
                          <a:latin typeface="Arial Nova"/>
                        </a:rPr>
                        <a:t>Themes: </a:t>
                      </a:r>
                      <a:endParaRPr lang="en-US"/>
                    </a:p>
                  </a:txBody>
                  <a:tcPr/>
                </a:tc>
                <a:tc>
                  <a:txBody>
                    <a:bodyPr/>
                    <a:lstStyle/>
                    <a:p>
                      <a:r>
                        <a:rPr lang="en-US" sz="1050" b="1" i="1">
                          <a:latin typeface="Bradley Hand ITC"/>
                        </a:rPr>
                        <a:t>Human nature – civility Vs Savagery </a:t>
                      </a:r>
                    </a:p>
                    <a:p>
                      <a:pPr lvl="0">
                        <a:buNone/>
                      </a:pPr>
                      <a:r>
                        <a:rPr lang="en-US" sz="1050" b="1" i="1">
                          <a:latin typeface="Bradley Hand ITC"/>
                        </a:rPr>
                        <a:t>Innate human evil </a:t>
                      </a:r>
                    </a:p>
                    <a:p>
                      <a:pPr lvl="0">
                        <a:buNone/>
                      </a:pPr>
                      <a:r>
                        <a:rPr lang="en-US" sz="1050" b="1" i="1">
                          <a:latin typeface="Bradley Hand ITC"/>
                        </a:rPr>
                        <a:t>Social responsibility </a:t>
                      </a:r>
                    </a:p>
                    <a:p>
                      <a:pPr lvl="0">
                        <a:buNone/>
                      </a:pPr>
                      <a:r>
                        <a:rPr lang="en-US" sz="1050" b="1" i="1">
                          <a:latin typeface="Bradley Hand ITC"/>
                        </a:rPr>
                        <a:t>Law and order </a:t>
                      </a:r>
                    </a:p>
                  </a:txBody>
                  <a:tcPr/>
                </a:tc>
                <a:extLst>
                  <a:ext uri="{0D108BD9-81ED-4DB2-BD59-A6C34878D82A}">
                    <a16:rowId xmlns:a16="http://schemas.microsoft.com/office/drawing/2014/main" val="1474473215"/>
                  </a:ext>
                </a:extLst>
              </a:tr>
              <a:tr h="758759">
                <a:tc>
                  <a:txBody>
                    <a:bodyPr/>
                    <a:lstStyle/>
                    <a:p>
                      <a:pPr lvl="0">
                        <a:buNone/>
                      </a:pPr>
                      <a:r>
                        <a:rPr lang="en-GB" sz="1050" b="1" i="0" u="none" strike="noStrike" noProof="0">
                          <a:solidFill>
                            <a:srgbClr val="FF0000"/>
                          </a:solidFill>
                          <a:latin typeface="Arial Nova"/>
                        </a:rPr>
                        <a:t>Context/Golding's intentions: </a:t>
                      </a:r>
                      <a:endParaRPr lang="en-US"/>
                    </a:p>
                  </a:txBody>
                  <a:tcPr/>
                </a:tc>
                <a:tc>
                  <a:txBody>
                    <a:bodyPr/>
                    <a:lstStyle/>
                    <a:p>
                      <a:pPr lvl="0">
                        <a:buNone/>
                      </a:pPr>
                      <a:r>
                        <a:rPr lang="en-US" sz="1050" b="1" i="1" u="none" strike="noStrike" noProof="0">
                          <a:latin typeface="Bradley Hand ITC"/>
                        </a:rPr>
                        <a:t>Social systems, political systems were composed, detached from the real nature of man. Golding believed that the condition of man was to be a morally diseased creation and wanted to trace the connection between his diseased nature and the international mess he gets himself into.</a:t>
                      </a:r>
                      <a:endParaRPr lang="en-US" b="1" i="1">
                        <a:latin typeface="Bradley Hand ITC"/>
                      </a:endParaRPr>
                    </a:p>
                  </a:txBody>
                  <a:tcPr/>
                </a:tc>
                <a:extLst>
                  <a:ext uri="{0D108BD9-81ED-4DB2-BD59-A6C34878D82A}">
                    <a16:rowId xmlns:a16="http://schemas.microsoft.com/office/drawing/2014/main" val="315074009"/>
                  </a:ext>
                </a:extLst>
              </a:tr>
              <a:tr h="758759">
                <a:tc>
                  <a:txBody>
                    <a:bodyPr/>
                    <a:lstStyle/>
                    <a:p>
                      <a:pPr lvl="0">
                        <a:buNone/>
                      </a:pPr>
                      <a:r>
                        <a:rPr lang="en-GB" sz="1050" b="1" i="0" u="none" strike="noStrike" noProof="0">
                          <a:solidFill>
                            <a:srgbClr val="FF0000"/>
                          </a:solidFill>
                          <a:latin typeface="Arial Nova"/>
                        </a:rPr>
                        <a:t>Time period: </a:t>
                      </a:r>
                    </a:p>
                    <a:p>
                      <a:pPr lvl="0">
                        <a:buNone/>
                      </a:pPr>
                      <a:r>
                        <a:rPr lang="en-GB" sz="1050" b="1" i="0" u="none" strike="noStrike" noProof="0">
                          <a:solidFill>
                            <a:srgbClr val="FF0000"/>
                          </a:solidFill>
                          <a:latin typeface="Arial Nova"/>
                        </a:rPr>
                        <a:t>Effect on the reader:  </a:t>
                      </a:r>
                      <a:endParaRPr lang="en-GB"/>
                    </a:p>
                  </a:txBody>
                  <a:tcPr/>
                </a:tc>
                <a:tc>
                  <a:txBody>
                    <a:bodyPr/>
                    <a:lstStyle/>
                    <a:p>
                      <a:pPr lvl="0">
                        <a:buNone/>
                      </a:pPr>
                      <a:r>
                        <a:rPr lang="en-US" sz="1050" b="1" i="1">
                          <a:latin typeface="Bradley Hand ITC"/>
                        </a:rPr>
                        <a:t>War </a:t>
                      </a:r>
                    </a:p>
                    <a:p>
                      <a:pPr lvl="0">
                        <a:buNone/>
                      </a:pPr>
                      <a:r>
                        <a:rPr lang="en-US" sz="1050" b="1" i="1">
                          <a:latin typeface="Bradley Hand ITC"/>
                        </a:rPr>
                        <a:t>Conflicts are happening now – is Goldings message still relevant to a modern reader? </a:t>
                      </a:r>
                      <a:endParaRPr lang="en-US" sz="1050" i="1">
                        <a:latin typeface="Bradley Hand ITC"/>
                      </a:endParaRPr>
                    </a:p>
                  </a:txBody>
                  <a:tcPr/>
                </a:tc>
                <a:extLst>
                  <a:ext uri="{0D108BD9-81ED-4DB2-BD59-A6C34878D82A}">
                    <a16:rowId xmlns:a16="http://schemas.microsoft.com/office/drawing/2014/main" val="2645609669"/>
                  </a:ext>
                </a:extLst>
              </a:tr>
            </a:tbl>
          </a:graphicData>
        </a:graphic>
      </p:graphicFrame>
    </p:spTree>
    <p:extLst>
      <p:ext uri="{BB962C8B-B14F-4D97-AF65-F5344CB8AC3E}">
        <p14:creationId xmlns:p14="http://schemas.microsoft.com/office/powerpoint/2010/main" val="3195399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up your analysis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extended analysis</a:t>
            </a:r>
          </a:p>
        </p:txBody>
      </p:sp>
      <p:graphicFrame>
        <p:nvGraphicFramePr>
          <p:cNvPr id="12" name="Table 11">
            <a:extLst>
              <a:ext uri="{FF2B5EF4-FFF2-40B4-BE49-F238E27FC236}">
                <a16:creationId xmlns:a16="http://schemas.microsoft.com/office/drawing/2014/main" id="{A37E50B2-CFCC-4BD3-9026-9AF7251B2D37}"/>
              </a:ext>
            </a:extLst>
          </p:cNvPr>
          <p:cNvGraphicFramePr>
            <a:graphicFrameLocks noGrp="1"/>
          </p:cNvGraphicFramePr>
          <p:nvPr>
            <p:extLst>
              <p:ext uri="{D42A27DB-BD31-4B8C-83A1-F6EECF244321}">
                <p14:modId xmlns:p14="http://schemas.microsoft.com/office/powerpoint/2010/main" val="2837813678"/>
              </p:ext>
            </p:extLst>
          </p:nvPr>
        </p:nvGraphicFramePr>
        <p:xfrm>
          <a:off x="57150" y="1457174"/>
          <a:ext cx="6753223" cy="3209923"/>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989345078"/>
                    </a:ext>
                  </a:extLst>
                </a:gridCol>
                <a:gridCol w="4467223">
                  <a:extLst>
                    <a:ext uri="{9D8B030D-6E8A-4147-A177-3AD203B41FA5}">
                      <a16:colId xmlns:a16="http://schemas.microsoft.com/office/drawing/2014/main" val="4072560550"/>
                    </a:ext>
                  </a:extLst>
                </a:gridCol>
              </a:tblGrid>
              <a:tr h="257175">
                <a:tc gridSpan="2">
                  <a:txBody>
                    <a:bodyPr/>
                    <a:lstStyle/>
                    <a:p>
                      <a:pPr fontAlgn="base"/>
                      <a:r>
                        <a:rPr lang="en-US" sz="1050">
                          <a:effectLst/>
                        </a:rPr>
                        <a:t>Success Criteria ​</a:t>
                      </a:r>
                      <a:endParaRPr lang="en-US" sz="1050" b="1">
                        <a:solidFill>
                          <a:srgbClr val="FFFFFF"/>
                        </a:solidFill>
                        <a:effectLst/>
                      </a:endParaRPr>
                    </a:p>
                  </a:txBody>
                  <a:tcPr/>
                </a:tc>
                <a:tc hMerge="1">
                  <a:txBody>
                    <a:bodyPr/>
                    <a:lstStyle/>
                    <a:p>
                      <a:endParaRPr lang="en-US"/>
                    </a:p>
                  </a:txBody>
                  <a:tcPr/>
                </a:tc>
                <a:extLst>
                  <a:ext uri="{0D108BD9-81ED-4DB2-BD59-A6C34878D82A}">
                    <a16:rowId xmlns:a16="http://schemas.microsoft.com/office/drawing/2014/main" val="1945775315"/>
                  </a:ext>
                </a:extLst>
              </a:tr>
              <a:tr h="600075">
                <a:tc>
                  <a:txBody>
                    <a:bodyPr/>
                    <a:lstStyle/>
                    <a:p>
                      <a:pPr fontAlgn="base"/>
                      <a:r>
                        <a:rPr lang="en-US" sz="1050" b="1">
                          <a:effectLst/>
                        </a:rPr>
                        <a:t>WHAT?​</a:t>
                      </a:r>
                    </a:p>
                    <a:p>
                      <a:pPr fontAlgn="base"/>
                      <a:r>
                        <a:rPr lang="en-US" sz="1050">
                          <a:effectLst/>
                        </a:rPr>
                        <a:t>What big idea or statementdo you want to discuss?​</a:t>
                      </a:r>
                    </a:p>
                  </a:txBody>
                  <a:tcPr/>
                </a:tc>
                <a:tc>
                  <a:txBody>
                    <a:bodyPr/>
                    <a:lstStyle/>
                    <a:p>
                      <a:pPr fontAlgn="base"/>
                      <a:r>
                        <a:rPr lang="en-US" sz="1050">
                          <a:effectLst/>
                        </a:rPr>
                        <a:t>Make clear points using the formula (name, verb, point, quotation) ​</a:t>
                      </a:r>
                    </a:p>
                  </a:txBody>
                  <a:tcPr/>
                </a:tc>
                <a:extLst>
                  <a:ext uri="{0D108BD9-81ED-4DB2-BD59-A6C34878D82A}">
                    <a16:rowId xmlns:a16="http://schemas.microsoft.com/office/drawing/2014/main" val="2417362072"/>
                  </a:ext>
                </a:extLst>
              </a:tr>
              <a:tr h="400050">
                <a:tc rowSpan="4">
                  <a:txBody>
                    <a:bodyPr/>
                    <a:lstStyle/>
                    <a:p>
                      <a:pPr fontAlgn="base"/>
                      <a:r>
                        <a:rPr lang="en-US" sz="1050" b="1">
                          <a:effectLst/>
                        </a:rPr>
                        <a:t>HOW?​</a:t>
                      </a:r>
                    </a:p>
                    <a:p>
                      <a:pPr fontAlgn="base"/>
                      <a:r>
                        <a:rPr lang="en-US" sz="1050">
                          <a:effectLst/>
                        </a:rPr>
                        <a:t>Writer's craft, language.​</a:t>
                      </a:r>
                    </a:p>
                    <a:p>
                      <a:pPr fontAlgn="base"/>
                      <a:r>
                        <a:rPr lang="en-US" sz="1050">
                          <a:effectLst/>
                        </a:rPr>
                        <a:t>How does the context ortheory influence youranalysis?​</a:t>
                      </a:r>
                    </a:p>
                  </a:txBody>
                  <a:tcPr/>
                </a:tc>
                <a:tc>
                  <a:txBody>
                    <a:bodyPr/>
                    <a:lstStyle/>
                    <a:p>
                      <a:pPr fontAlgn="base"/>
                      <a:r>
                        <a:rPr lang="en-US" sz="1050">
                          <a:effectLst/>
                        </a:rPr>
                        <a:t>Use short, relevant quotations to support each point​</a:t>
                      </a:r>
                    </a:p>
                  </a:txBody>
                  <a:tcPr/>
                </a:tc>
                <a:extLst>
                  <a:ext uri="{0D108BD9-81ED-4DB2-BD59-A6C34878D82A}">
                    <a16:rowId xmlns:a16="http://schemas.microsoft.com/office/drawing/2014/main" val="993803980"/>
                  </a:ext>
                </a:extLst>
              </a:tr>
              <a:tr h="466724">
                <a:tc vMerge="1">
                  <a:txBody>
                    <a:bodyPr/>
                    <a:lstStyle/>
                    <a:p>
                      <a:endParaRPr lang="en-US"/>
                    </a:p>
                  </a:txBody>
                  <a:tcPr/>
                </a:tc>
                <a:tc>
                  <a:txBody>
                    <a:bodyPr/>
                    <a:lstStyle/>
                    <a:p>
                      <a:pPr fontAlgn="base"/>
                      <a:r>
                        <a:rPr lang="en-US" sz="1050">
                          <a:effectLst/>
                        </a:rPr>
                        <a:t>Identify literary terminology (e.g. emotivelanguage, violent imagery, metaphor) ​</a:t>
                      </a:r>
                    </a:p>
                  </a:txBody>
                  <a:tcPr/>
                </a:tc>
                <a:extLst>
                  <a:ext uri="{0D108BD9-81ED-4DB2-BD59-A6C34878D82A}">
                    <a16:rowId xmlns:a16="http://schemas.microsoft.com/office/drawing/2014/main" val="461683047"/>
                  </a:ext>
                </a:extLst>
              </a:tr>
              <a:tr h="323850">
                <a:tc vMerge="1">
                  <a:txBody>
                    <a:bodyPr/>
                    <a:lstStyle/>
                    <a:p>
                      <a:endParaRPr lang="en-US"/>
                    </a:p>
                  </a:txBody>
                  <a:tcPr/>
                </a:tc>
                <a:tc>
                  <a:txBody>
                    <a:bodyPr/>
                    <a:lstStyle/>
                    <a:p>
                      <a:pPr fontAlgn="base"/>
                      <a:r>
                        <a:rPr lang="en-US" sz="1050">
                          <a:effectLst/>
                        </a:rPr>
                        <a:t>Zoom in and analyselanguage in detail ​</a:t>
                      </a:r>
                    </a:p>
                  </a:txBody>
                  <a:tcPr/>
                </a:tc>
                <a:extLst>
                  <a:ext uri="{0D108BD9-81ED-4DB2-BD59-A6C34878D82A}">
                    <a16:rowId xmlns:a16="http://schemas.microsoft.com/office/drawing/2014/main" val="2330439946"/>
                  </a:ext>
                </a:extLst>
              </a:tr>
              <a:tr h="323850">
                <a:tc vMerge="1">
                  <a:txBody>
                    <a:bodyPr/>
                    <a:lstStyle/>
                    <a:p>
                      <a:endParaRPr lang="en-US"/>
                    </a:p>
                  </a:txBody>
                  <a:tcPr/>
                </a:tc>
                <a:tc>
                  <a:txBody>
                    <a:bodyPr/>
                    <a:lstStyle/>
                    <a:p>
                      <a:pPr fontAlgn="base"/>
                      <a:r>
                        <a:rPr lang="en-US" sz="1050">
                          <a:effectLst/>
                        </a:rPr>
                        <a:t>Comment on the historical context ​</a:t>
                      </a:r>
                    </a:p>
                  </a:txBody>
                  <a:tcPr/>
                </a:tc>
                <a:extLst>
                  <a:ext uri="{0D108BD9-81ED-4DB2-BD59-A6C34878D82A}">
                    <a16:rowId xmlns:a16="http://schemas.microsoft.com/office/drawing/2014/main" val="2146403405"/>
                  </a:ext>
                </a:extLst>
              </a:tr>
              <a:tr h="466724">
                <a:tc rowSpan="2">
                  <a:txBody>
                    <a:bodyPr/>
                    <a:lstStyle/>
                    <a:p>
                      <a:pPr fontAlgn="base"/>
                      <a:r>
                        <a:rPr lang="en-US" sz="1050" b="1">
                          <a:effectLst/>
                        </a:rPr>
                        <a:t>WHY?​</a:t>
                      </a:r>
                    </a:p>
                    <a:p>
                      <a:pPr fontAlgn="base"/>
                      <a:r>
                        <a:rPr lang="en-US" sz="1050">
                          <a:effectLst/>
                        </a:rPr>
                        <a:t>What is the desired effect on the reader? What does the writer want tohighlight?​</a:t>
                      </a:r>
                    </a:p>
                  </a:txBody>
                  <a:tcPr/>
                </a:tc>
                <a:tc>
                  <a:txBody>
                    <a:bodyPr/>
                    <a:lstStyle/>
                    <a:p>
                      <a:pPr fontAlgn="base"/>
                      <a:r>
                        <a:rPr lang="en-US" sz="1050">
                          <a:effectLst/>
                        </a:rPr>
                        <a:t>Comment on how the reader would react (does this change depending on time period) ​</a:t>
                      </a:r>
                    </a:p>
                  </a:txBody>
                  <a:tcPr/>
                </a:tc>
                <a:extLst>
                  <a:ext uri="{0D108BD9-81ED-4DB2-BD59-A6C34878D82A}">
                    <a16:rowId xmlns:a16="http://schemas.microsoft.com/office/drawing/2014/main" val="3320051517"/>
                  </a:ext>
                </a:extLst>
              </a:tr>
              <a:tr h="371475">
                <a:tc vMerge="1">
                  <a:txBody>
                    <a:bodyPr/>
                    <a:lstStyle/>
                    <a:p>
                      <a:endParaRPr lang="en-US"/>
                    </a:p>
                  </a:txBody>
                  <a:tcPr/>
                </a:tc>
                <a:tc>
                  <a:txBody>
                    <a:bodyPr/>
                    <a:lstStyle/>
                    <a:p>
                      <a:pPr fontAlgn="base"/>
                      <a:r>
                        <a:rPr lang="en-US" sz="1050">
                          <a:effectLst/>
                        </a:rPr>
                        <a:t>Comment on the writer's intentions ​</a:t>
                      </a:r>
                    </a:p>
                  </a:txBody>
                  <a:tcPr/>
                </a:tc>
                <a:extLst>
                  <a:ext uri="{0D108BD9-81ED-4DB2-BD59-A6C34878D82A}">
                    <a16:rowId xmlns:a16="http://schemas.microsoft.com/office/drawing/2014/main" val="2617679053"/>
                  </a:ext>
                </a:extLst>
              </a:tr>
            </a:tbl>
          </a:graphicData>
        </a:graphic>
      </p:graphicFrame>
      <p:sp>
        <p:nvSpPr>
          <p:cNvPr id="3" name="TextBox 2">
            <a:extLst>
              <a:ext uri="{FF2B5EF4-FFF2-40B4-BE49-F238E27FC236}">
                <a16:creationId xmlns:a16="http://schemas.microsoft.com/office/drawing/2014/main" id="{5DA08E2E-3958-455C-8654-621C4D24AB01}"/>
              </a:ext>
            </a:extLst>
          </p:cNvPr>
          <p:cNvSpPr txBox="1"/>
          <p:nvPr/>
        </p:nvSpPr>
        <p:spPr>
          <a:xfrm>
            <a:off x="104775" y="4781550"/>
            <a:ext cx="6724650" cy="59554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200000"/>
              </a:lnSpc>
            </a:pPr>
            <a:r>
              <a:rPr lang="en-US" sz="1200" b="1">
                <a:latin typeface="Bradley Hand ITC"/>
              </a:rPr>
              <a:t>Golding is mirroring how intelligence and scientific advancement still isn't enough to overcome  mankind's innate human evil in the real world. In the extract, </a:t>
            </a:r>
            <a:r>
              <a:rPr lang="en-US" sz="1200" b="1" i="1">
                <a:latin typeface="Bradley Hand ITC"/>
              </a:rPr>
              <a:t>Golding illustrates Ralph taking responsibility for his morality, 'saw that he was hurt and crushed.' Golding uses the emotive verb, 'hurt ' to reveal how Piggy feels demoralised and deflated. Ralph recognises that he has contributed to evoking these emotions and is therefore still conditioned by societal expectations. Golding could also be foreshadowing Piggy's death through the violent verb 'crushed' as this is how Piggy dies after Roger pushes a leaver to release the rock that ultimately crushes Piggy. Ralph also tries to take responsibility for his part in Simon's death but Piggy refuses to accept this, </a:t>
            </a:r>
            <a:r>
              <a:rPr lang="en-GB" sz="1200" b="1" i="1">
                <a:latin typeface="Bradley Hand ITC"/>
              </a:rPr>
              <a:t>"What good're you doing talking like that?" He tries to rationalise what happened "It was an accident... and that's that'. This could link to Golding's views that even the most civilised of mankind will make excuses for their innate human evil and the sins humankind commits. </a:t>
            </a:r>
            <a:r>
              <a:rPr lang="en-US" sz="1200" b="1" i="1">
                <a:latin typeface="Bradley Hand ITC"/>
              </a:rPr>
              <a:t>Golding believed that the condition of man was to be a morally diseased creation and wanted to trace the connection between his diseased nature and the international mess he gets himself into. As this novel was published after the war the reader would potentially have lived through the atrosities and aftermath of suffering. A modern-day reader would also undersand that examples of mankind causing suffering is still a prominient issue in society. </a:t>
            </a:r>
            <a:endParaRPr lang="en-US" sz="1200" b="1" i="1">
              <a:latin typeface="Bradley Hand ITC"/>
              <a:cs typeface="Calibri" panose="020F0502020204030204"/>
            </a:endParaRPr>
          </a:p>
        </p:txBody>
      </p:sp>
    </p:spTree>
    <p:extLst>
      <p:ext uri="{BB962C8B-B14F-4D97-AF65-F5344CB8AC3E}">
        <p14:creationId xmlns:p14="http://schemas.microsoft.com/office/powerpoint/2010/main" val="6780265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introduction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3874826" cy="3959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Introduction writing </a:t>
            </a:r>
          </a:p>
        </p:txBody>
      </p:sp>
      <p:sp>
        <p:nvSpPr>
          <p:cNvPr id="3" name="TextBox 2">
            <a:extLst>
              <a:ext uri="{FF2B5EF4-FFF2-40B4-BE49-F238E27FC236}">
                <a16:creationId xmlns:a16="http://schemas.microsoft.com/office/drawing/2014/main" id="{2251BC2D-6FAD-4A88-B580-E5EBF809B5C0}"/>
              </a:ext>
            </a:extLst>
          </p:cNvPr>
          <p:cNvSpPr txBox="1"/>
          <p:nvPr/>
        </p:nvSpPr>
        <p:spPr>
          <a:xfrm>
            <a:off x="257175" y="4048125"/>
            <a:ext cx="6429375" cy="48474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200000"/>
              </a:lnSpc>
            </a:pPr>
            <a:r>
              <a:rPr lang="en-US" sz="1200" b="1" i="1">
                <a:latin typeface="Bradley Hand ITC"/>
                <a:ea typeface="+mn-lt"/>
                <a:cs typeface="+mn-lt"/>
              </a:rPr>
              <a:t>Lord of the Flies is an allegorical microcosm of the world Golding knew and participated in. </a:t>
            </a:r>
            <a:endParaRPr lang="en-US" sz="1200" b="1" i="1">
              <a:latin typeface="Bradley Hand ITC"/>
              <a:cs typeface="Calibri"/>
            </a:endParaRPr>
          </a:p>
          <a:p>
            <a:pPr>
              <a:lnSpc>
                <a:spcPct val="200000"/>
              </a:lnSpc>
            </a:pPr>
            <a:r>
              <a:rPr lang="en-US" sz="1200" b="1" i="1" dirty="0">
                <a:latin typeface="Bradley Hand ITC"/>
                <a:ea typeface="+mn-lt"/>
                <a:cs typeface="+mn-lt"/>
              </a:rPr>
              <a:t>In this extract the boys have decided to explore and go over the mountain to check it is an island.  This is the beginning of Piggy being ostracized by the other boys, specifically Jack. Ralph hesitates between comforting and insulting Piggy further – this reflects the torment Ralph feels throughout the novel during his leadership. Before the extract Piggy and Ralph met first and found the conch and then the boys had a vote and elected Ralph as leader. After this extract the novel progresses and introduces new conflicts to Ralph and Piggy's relationship. They become ostrasised as the tribe splits. Ralph and Piggy represent civilisation and rational thought. Golding's views on humanity are well documented, he believes humans have a desire for evil the same way bees have a desire for honey. Ralph and Piggy represent the resistence against these desires however Golding ensures they still have flaws and the potential for evil. At the end of the novel Ralph mourns</a:t>
            </a:r>
            <a:r>
              <a:rPr lang="en-US" sz="1200" b="1" dirty="0">
                <a:latin typeface="Bradley Hand ITC"/>
                <a:ea typeface="+mn-lt"/>
                <a:cs typeface="+mn-lt"/>
              </a:rPr>
              <a:t> the fall of: "the true, wise friend called Piggy". Golding is perhaps trying to </a:t>
            </a:r>
            <a:r>
              <a:rPr lang="en-US" sz="1200" b="1">
                <a:latin typeface="Bradley Hand ITC"/>
                <a:ea typeface="+mn-lt"/>
                <a:cs typeface="+mn-lt"/>
              </a:rPr>
              <a:t>show the reader that d</a:t>
            </a:r>
            <a:r>
              <a:rPr lang="en-US" sz="1200" b="1" i="1">
                <a:latin typeface="Bradley Hand ITC"/>
                <a:ea typeface="+mn-lt"/>
                <a:cs typeface="+mn-lt"/>
              </a:rPr>
              <a:t>espite intelligence and democracy, mankind is flawed.</a:t>
            </a:r>
            <a:endParaRPr lang="en-US" sz="1200" b="1" i="1">
              <a:latin typeface="Bradley Hand ITC"/>
              <a:cs typeface="Calibri"/>
            </a:endParaRPr>
          </a:p>
        </p:txBody>
      </p:sp>
      <p:sp>
        <p:nvSpPr>
          <p:cNvPr id="6" name="TextBox 5">
            <a:extLst>
              <a:ext uri="{FF2B5EF4-FFF2-40B4-BE49-F238E27FC236}">
                <a16:creationId xmlns:a16="http://schemas.microsoft.com/office/drawing/2014/main" id="{00D77755-25DC-45EC-8FEF-9215E530A2C0}"/>
              </a:ext>
            </a:extLst>
          </p:cNvPr>
          <p:cNvSpPr txBox="1"/>
          <p:nvPr/>
        </p:nvSpPr>
        <p:spPr>
          <a:xfrm>
            <a:off x="161925" y="1400175"/>
            <a:ext cx="652462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Segoe UI"/>
              </a:rPr>
              <a:t>Introduction</a:t>
            </a:r>
            <a:r>
              <a:rPr lang="en-US">
                <a:cs typeface="Segoe UI"/>
              </a:rPr>
              <a:t>​</a:t>
            </a:r>
          </a:p>
          <a:p>
            <a:pPr marL="285750" indent="-285750">
              <a:buFont typeface="Arial"/>
              <a:buChar char="•"/>
            </a:pPr>
            <a:r>
              <a:rPr lang="en-US" i="1">
                <a:cs typeface="Arial"/>
              </a:rPr>
              <a:t>Overview that directly answers the question. </a:t>
            </a:r>
            <a:r>
              <a:rPr lang="en-US">
                <a:cs typeface="Arial"/>
              </a:rPr>
              <a:t>​</a:t>
            </a:r>
          </a:p>
          <a:p>
            <a:pPr marL="285750" indent="-285750">
              <a:buFont typeface="Arial"/>
              <a:buChar char="•"/>
            </a:pPr>
            <a:r>
              <a:rPr lang="en-US" i="1">
                <a:cs typeface="Arial"/>
              </a:rPr>
              <a:t>Discuss structure immediately – how does the relationship start, alter/change and end. </a:t>
            </a:r>
            <a:r>
              <a:rPr lang="en-US">
                <a:cs typeface="Arial"/>
              </a:rPr>
              <a:t>​</a:t>
            </a:r>
          </a:p>
          <a:p>
            <a:pPr marL="285750" indent="-285750">
              <a:buFont typeface="Arial"/>
              <a:buChar char="•"/>
            </a:pPr>
            <a:r>
              <a:rPr lang="en-US" i="1">
                <a:cs typeface="Arial"/>
              </a:rPr>
              <a:t>Place the extract in that structure. </a:t>
            </a:r>
            <a:r>
              <a:rPr lang="en-US">
                <a:cs typeface="Arial"/>
              </a:rPr>
              <a:t>​</a:t>
            </a:r>
          </a:p>
          <a:p>
            <a:pPr marL="285750" indent="-285750">
              <a:buFont typeface="Arial"/>
              <a:buChar char="•"/>
            </a:pPr>
            <a:r>
              <a:rPr lang="en-US" i="1">
                <a:cs typeface="Arial"/>
              </a:rPr>
              <a:t>Comment on Golding's intentions/big picture. </a:t>
            </a:r>
          </a:p>
        </p:txBody>
      </p:sp>
    </p:spTree>
    <p:extLst>
      <p:ext uri="{BB962C8B-B14F-4D97-AF65-F5344CB8AC3E}">
        <p14:creationId xmlns:p14="http://schemas.microsoft.com/office/powerpoint/2010/main" val="4135461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2699093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4008792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1755871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Mark Scheme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pic>
        <p:nvPicPr>
          <p:cNvPr id="3" name="Picture 6" descr="A screenshot of a social media post&#10;&#10;Description generated with very high confidence">
            <a:extLst>
              <a:ext uri="{FF2B5EF4-FFF2-40B4-BE49-F238E27FC236}">
                <a16:creationId xmlns:a16="http://schemas.microsoft.com/office/drawing/2014/main" id="{926043CD-D4B6-48AB-BA63-231C5B68BA32}"/>
              </a:ext>
            </a:extLst>
          </p:cNvPr>
          <p:cNvPicPr>
            <a:picLocks noChangeAspect="1"/>
          </p:cNvPicPr>
          <p:nvPr/>
        </p:nvPicPr>
        <p:blipFill rotWithShape="1">
          <a:blip r:embed="rId2"/>
          <a:srcRect l="3614" r="7745" b="147"/>
          <a:stretch/>
        </p:blipFill>
        <p:spPr>
          <a:xfrm>
            <a:off x="146714" y="986111"/>
            <a:ext cx="6576987" cy="8673043"/>
          </a:xfrm>
          <a:prstGeom prst="rect">
            <a:avLst/>
          </a:prstGeom>
        </p:spPr>
      </p:pic>
      <p:sp>
        <p:nvSpPr>
          <p:cNvPr id="6" name="Rectangle 5">
            <a:extLst>
              <a:ext uri="{FF2B5EF4-FFF2-40B4-BE49-F238E27FC236}">
                <a16:creationId xmlns:a16="http://schemas.microsoft.com/office/drawing/2014/main" id="{C6623F4D-B311-4FFC-8AA6-C0DC61354608}"/>
              </a:ext>
            </a:extLst>
          </p:cNvPr>
          <p:cNvSpPr/>
          <p:nvPr/>
        </p:nvSpPr>
        <p:spPr>
          <a:xfrm>
            <a:off x="101488" y="9645031"/>
            <a:ext cx="3390752" cy="756914"/>
          </a:xfrm>
          <a:prstGeom prst="rect">
            <a:avLst/>
          </a:prstGeom>
          <a:solidFill>
            <a:schemeClr val="bg1"/>
          </a:solid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200" b="1"/>
              <a:t>AO1: </a:t>
            </a:r>
            <a:r>
              <a:rPr lang="en-GB" sz="1200"/>
              <a:t>Read, understand and respond to texts. Use textual references, including quotations, to support ideas.</a:t>
            </a:r>
          </a:p>
        </p:txBody>
      </p:sp>
      <p:sp>
        <p:nvSpPr>
          <p:cNvPr id="7" name="Rectangle 6">
            <a:extLst>
              <a:ext uri="{FF2B5EF4-FFF2-40B4-BE49-F238E27FC236}">
                <a16:creationId xmlns:a16="http://schemas.microsoft.com/office/drawing/2014/main" id="{82618285-0C84-43EB-AF59-EB0812539C3B}"/>
              </a:ext>
            </a:extLst>
          </p:cNvPr>
          <p:cNvSpPr/>
          <p:nvPr/>
        </p:nvSpPr>
        <p:spPr>
          <a:xfrm>
            <a:off x="3621844" y="9645031"/>
            <a:ext cx="3179441" cy="756914"/>
          </a:xfrm>
          <a:prstGeom prst="rect">
            <a:avLst/>
          </a:prstGeom>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200" b="1"/>
              <a:t>AO2: </a:t>
            </a:r>
            <a:r>
              <a:rPr lang="en-GB" sz="1200"/>
              <a:t>Analyse language, form and structure using the correct subject terminology.</a:t>
            </a:r>
          </a:p>
        </p:txBody>
      </p:sp>
      <p:sp>
        <p:nvSpPr>
          <p:cNvPr id="8" name="Rectangle 7">
            <a:extLst>
              <a:ext uri="{FF2B5EF4-FFF2-40B4-BE49-F238E27FC236}">
                <a16:creationId xmlns:a16="http://schemas.microsoft.com/office/drawing/2014/main" id="{F956D5D3-7B89-4F7B-B4CA-C7FD4024B6C1}"/>
              </a:ext>
            </a:extLst>
          </p:cNvPr>
          <p:cNvSpPr/>
          <p:nvPr/>
        </p:nvSpPr>
        <p:spPr>
          <a:xfrm>
            <a:off x="101487" y="10511682"/>
            <a:ext cx="3390752" cy="756914"/>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200" b="1">
                <a:solidFill>
                  <a:schemeClr val="tx1"/>
                </a:solidFill>
              </a:rPr>
              <a:t>AO3: </a:t>
            </a:r>
            <a:r>
              <a:rPr lang="en-GB" sz="1200">
                <a:solidFill>
                  <a:schemeClr val="tx1"/>
                </a:solidFill>
              </a:rPr>
              <a:t>Show an understanding of the relationships between texts and the contexts in which they were written.</a:t>
            </a:r>
          </a:p>
        </p:txBody>
      </p:sp>
      <p:sp>
        <p:nvSpPr>
          <p:cNvPr id="9" name="Rectangle 8">
            <a:extLst>
              <a:ext uri="{FF2B5EF4-FFF2-40B4-BE49-F238E27FC236}">
                <a16:creationId xmlns:a16="http://schemas.microsoft.com/office/drawing/2014/main" id="{B628B2A4-4069-48BC-809B-E5172CE14CF8}"/>
              </a:ext>
            </a:extLst>
          </p:cNvPr>
          <p:cNvSpPr/>
          <p:nvPr/>
        </p:nvSpPr>
        <p:spPr>
          <a:xfrm>
            <a:off x="3621843" y="10511682"/>
            <a:ext cx="3179441" cy="756914"/>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100" b="1">
                <a:solidFill>
                  <a:schemeClr val="tx1"/>
                </a:solidFill>
              </a:rPr>
              <a:t>AO4: </a:t>
            </a:r>
            <a:r>
              <a:rPr lang="en-GB" sz="1100">
                <a:solidFill>
                  <a:schemeClr val="tx1"/>
                </a:solidFill>
              </a:rPr>
              <a:t>Use a range of vocabulary for clarity, purpose and effect, with accurate spelling, punctuation and grammar.</a:t>
            </a:r>
          </a:p>
        </p:txBody>
      </p:sp>
      <p:sp>
        <p:nvSpPr>
          <p:cNvPr id="4" name="Rectangle 3">
            <a:extLst>
              <a:ext uri="{FF2B5EF4-FFF2-40B4-BE49-F238E27FC236}">
                <a16:creationId xmlns:a16="http://schemas.microsoft.com/office/drawing/2014/main" id="{4CC47925-659C-49FF-83DC-0FF125067069}"/>
              </a:ext>
            </a:extLst>
          </p:cNvPr>
          <p:cNvSpPr/>
          <p:nvPr/>
        </p:nvSpPr>
        <p:spPr>
          <a:xfrm>
            <a:off x="103094" y="11376212"/>
            <a:ext cx="6717125" cy="75559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rgbClr val="FFFFFF"/>
                </a:solidFill>
                <a:cs typeface="Calibri"/>
              </a:rPr>
              <a:t>Although AO3 isn't explicitly marked in this question it is important you embed context in your response to strengthen your analysis of the writer's intentions and the desired effect on the reader. </a:t>
            </a:r>
            <a:endParaRPr lang="en-US" sz="1600">
              <a:solidFill>
                <a:srgbClr val="FFFFFF"/>
              </a:solidFill>
            </a:endParaRPr>
          </a:p>
        </p:txBody>
      </p:sp>
    </p:spTree>
    <p:extLst>
      <p:ext uri="{BB962C8B-B14F-4D97-AF65-F5344CB8AC3E}">
        <p14:creationId xmlns:p14="http://schemas.microsoft.com/office/powerpoint/2010/main" val="662198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Mark Scheme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pic>
        <p:nvPicPr>
          <p:cNvPr id="7" name="Picture 7" descr="A screenshot of a cell phone&#10;&#10;Description generated with high confidence">
            <a:extLst>
              <a:ext uri="{FF2B5EF4-FFF2-40B4-BE49-F238E27FC236}">
                <a16:creationId xmlns:a16="http://schemas.microsoft.com/office/drawing/2014/main" id="{4175E1F7-DEDD-4B19-B1FD-DD8AD00A24C5}"/>
              </a:ext>
            </a:extLst>
          </p:cNvPr>
          <p:cNvPicPr>
            <a:picLocks noChangeAspect="1"/>
          </p:cNvPicPr>
          <p:nvPr/>
        </p:nvPicPr>
        <p:blipFill rotWithShape="1">
          <a:blip r:embed="rId2"/>
          <a:srcRect l="8321" t="3099" r="6456" b="238"/>
          <a:stretch/>
        </p:blipFill>
        <p:spPr>
          <a:xfrm>
            <a:off x="103639" y="1593567"/>
            <a:ext cx="6758751" cy="9218674"/>
          </a:xfrm>
          <a:prstGeom prst="rect">
            <a:avLst/>
          </a:prstGeom>
        </p:spPr>
      </p:pic>
    </p:spTree>
    <p:extLst>
      <p:ext uri="{BB962C8B-B14F-4D97-AF65-F5344CB8AC3E}">
        <p14:creationId xmlns:p14="http://schemas.microsoft.com/office/powerpoint/2010/main" val="56351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You do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847207"/>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FFFFFF"/>
                </a:solidFill>
                <a:ea typeface="+mn-lt"/>
                <a:cs typeface="+mn-lt"/>
              </a:rPr>
              <a:t>You are now going to complete the slow planning tasks for a new extract. You will then practice the skills required (check back through the WAGOLLs for </a:t>
            </a:r>
            <a:r>
              <a:rPr lang="en-US" sz="1600">
                <a:solidFill>
                  <a:srgbClr val="FFFFFF"/>
                </a:solidFill>
                <a:ea typeface="+mn-lt"/>
                <a:cs typeface="+mn-lt"/>
              </a:rPr>
              <a:t>guidance.) You will then write your essay response.</a:t>
            </a:r>
            <a:endParaRPr lang="en-US"/>
          </a:p>
          <a:p>
            <a:endParaRPr lang="en-US" dirty="0"/>
          </a:p>
          <a:p>
            <a:r>
              <a:rPr lang="en-US">
                <a:ea typeface="+mn-lt"/>
                <a:cs typeface="+mn-lt"/>
              </a:rPr>
              <a:t>Ensure you write the focus of the question at the top of each page.  </a:t>
            </a:r>
            <a:endParaRPr lang="en-US" dirty="0">
              <a:ea typeface="+mn-lt"/>
              <a:cs typeface="+mn-lt"/>
            </a:endParaRPr>
          </a:p>
          <a:p>
            <a:endParaRPr lang="en-US" sz="1600" dirty="0">
              <a:ea typeface="+mn-lt"/>
              <a:cs typeface="+mn-lt"/>
            </a:endParaRPr>
          </a:p>
          <a:p>
            <a:r>
              <a:rPr lang="en-US" sz="1600">
                <a:solidFill>
                  <a:srgbClr val="FFFFFF"/>
                </a:solidFill>
                <a:ea typeface="+mn-lt"/>
                <a:cs typeface="+mn-lt"/>
              </a:rPr>
              <a:t>This will help you understand the process for dissecting an exam question, how to appraoch the extract and cover the wider novel. </a:t>
            </a:r>
            <a:endParaRPr lang="en-US" sz="1600" dirty="0">
              <a:ea typeface="+mn-lt"/>
              <a:cs typeface="+mn-lt"/>
            </a:endParaRPr>
          </a:p>
          <a:p>
            <a:endParaRPr lang="en-US" sz="1600" dirty="0">
              <a:ea typeface="+mn-lt"/>
              <a:cs typeface="+mn-lt"/>
            </a:endParaRPr>
          </a:p>
          <a:p>
            <a:r>
              <a:rPr lang="en-US" sz="1600">
                <a:solidFill>
                  <a:srgbClr val="FFFFFF"/>
                </a:solidFill>
                <a:ea typeface="+mn-lt"/>
                <a:cs typeface="+mn-lt"/>
              </a:rPr>
              <a:t>In your exam you won't have enough time to make an extensive plan like this. As you become more confident, we will gradually reduce the planning process.</a:t>
            </a:r>
          </a:p>
          <a:p>
            <a:endParaRPr lang="en-US" sz="1600" dirty="0">
              <a:solidFill>
                <a:srgbClr val="FFFFFF"/>
              </a:solidFill>
              <a:cs typeface="Calibri"/>
            </a:endParaRPr>
          </a:p>
          <a:p>
            <a:r>
              <a:rPr lang="en-US" sz="1600">
                <a:solidFill>
                  <a:srgbClr val="FFFFFF"/>
                </a:solidFill>
                <a:cs typeface="Calibri"/>
              </a:rPr>
              <a:t>The next essay will have a shorter planning process and I'd advise completing this in timed conditions. </a:t>
            </a:r>
            <a:endParaRPr lang="en-US" sz="1600" dirty="0">
              <a:solidFill>
                <a:srgbClr val="FFFFFF"/>
              </a:solidFill>
              <a:cs typeface="Calibri"/>
            </a:endParaRPr>
          </a:p>
        </p:txBody>
      </p:sp>
    </p:spTree>
    <p:extLst>
      <p:ext uri="{BB962C8B-B14F-4D97-AF65-F5344CB8AC3E}">
        <p14:creationId xmlns:p14="http://schemas.microsoft.com/office/powerpoint/2010/main" val="3087608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t>The question </a:t>
            </a:r>
            <a:endParaRPr lang="en-US" sz="2800" b="1">
              <a:cs typeface="Calibri"/>
            </a:endParaRPr>
          </a:p>
        </p:txBody>
      </p:sp>
      <p:sp>
        <p:nvSpPr>
          <p:cNvPr id="6" name="Oval 5">
            <a:extLst>
              <a:ext uri="{FF2B5EF4-FFF2-40B4-BE49-F238E27FC236}">
                <a16:creationId xmlns:a16="http://schemas.microsoft.com/office/drawing/2014/main" id="{C412BF28-44D4-4F6D-9C7F-FF369C8754FD}"/>
              </a:ext>
            </a:extLst>
          </p:cNvPr>
          <p:cNvSpPr/>
          <p:nvPr/>
        </p:nvSpPr>
        <p:spPr>
          <a:xfrm>
            <a:off x="555720" y="618272"/>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1</a:t>
            </a:r>
            <a:endParaRPr lang="en-US"/>
          </a:p>
        </p:txBody>
      </p:sp>
      <p:sp>
        <p:nvSpPr>
          <p:cNvPr id="8" name="TextBox 7">
            <a:extLst>
              <a:ext uri="{FF2B5EF4-FFF2-40B4-BE49-F238E27FC236}">
                <a16:creationId xmlns:a16="http://schemas.microsoft.com/office/drawing/2014/main" id="{290D2FE4-2612-410D-9FC6-704433CA045A}"/>
              </a:ext>
            </a:extLst>
          </p:cNvPr>
          <p:cNvSpPr txBox="1"/>
          <p:nvPr/>
        </p:nvSpPr>
        <p:spPr>
          <a:xfrm>
            <a:off x="40800" y="1064384"/>
            <a:ext cx="136705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Highlight the key words in the text to ensure you find the focus of the question.</a:t>
            </a:r>
          </a:p>
        </p:txBody>
      </p:sp>
      <p:cxnSp>
        <p:nvCxnSpPr>
          <p:cNvPr id="9" name="Straight Arrow Connector 8">
            <a:extLst>
              <a:ext uri="{FF2B5EF4-FFF2-40B4-BE49-F238E27FC236}">
                <a16:creationId xmlns:a16="http://schemas.microsoft.com/office/drawing/2014/main" id="{2D6B6CFF-6304-44B5-AEC6-2E0F0E69FE54}"/>
              </a:ext>
            </a:extLst>
          </p:cNvPr>
          <p:cNvCxnSpPr/>
          <p:nvPr/>
        </p:nvCxnSpPr>
        <p:spPr>
          <a:xfrm>
            <a:off x="1530256" y="557852"/>
            <a:ext cx="11373" cy="1569491"/>
          </a:xfrm>
          <a:prstGeom prst="straightConnector1">
            <a:avLst/>
          </a:prstGeom>
        </p:spPr>
        <p:style>
          <a:lnRef idx="3">
            <a:schemeClr val="dk1"/>
          </a:lnRef>
          <a:fillRef idx="0">
            <a:schemeClr val="dk1"/>
          </a:fillRef>
          <a:effectRef idx="2">
            <a:schemeClr val="dk1"/>
          </a:effectRef>
          <a:fontRef idx="minor">
            <a:schemeClr val="tx1"/>
          </a:fontRef>
        </p:style>
      </p:cxnSp>
      <p:sp>
        <p:nvSpPr>
          <p:cNvPr id="10" name="Oval 9">
            <a:extLst>
              <a:ext uri="{FF2B5EF4-FFF2-40B4-BE49-F238E27FC236}">
                <a16:creationId xmlns:a16="http://schemas.microsoft.com/office/drawing/2014/main" id="{5B16379A-173D-45D7-9FCC-D22D4D8C1CC3}"/>
              </a:ext>
            </a:extLst>
          </p:cNvPr>
          <p:cNvSpPr/>
          <p:nvPr/>
        </p:nvSpPr>
        <p:spPr>
          <a:xfrm>
            <a:off x="2261690" y="618271"/>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2</a:t>
            </a:r>
          </a:p>
        </p:txBody>
      </p:sp>
      <p:sp>
        <p:nvSpPr>
          <p:cNvPr id="11" name="TextBox 10">
            <a:extLst>
              <a:ext uri="{FF2B5EF4-FFF2-40B4-BE49-F238E27FC236}">
                <a16:creationId xmlns:a16="http://schemas.microsoft.com/office/drawing/2014/main" id="{B6A57830-92D4-4795-A963-39C84E9A67B8}"/>
              </a:ext>
            </a:extLst>
          </p:cNvPr>
          <p:cNvSpPr txBox="1"/>
          <p:nvPr/>
        </p:nvSpPr>
        <p:spPr>
          <a:xfrm>
            <a:off x="1598919" y="1064383"/>
            <a:ext cx="159451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Read the extract and identify where in the novel this extract is from. What key events happened before and after this.  </a:t>
            </a:r>
          </a:p>
        </p:txBody>
      </p:sp>
      <p:cxnSp>
        <p:nvCxnSpPr>
          <p:cNvPr id="12" name="Straight Arrow Connector 11">
            <a:extLst>
              <a:ext uri="{FF2B5EF4-FFF2-40B4-BE49-F238E27FC236}">
                <a16:creationId xmlns:a16="http://schemas.microsoft.com/office/drawing/2014/main" id="{FDB342B7-0458-4D3E-BC2C-A8D29D534AE6}"/>
              </a:ext>
            </a:extLst>
          </p:cNvPr>
          <p:cNvCxnSpPr>
            <a:cxnSpLocks/>
          </p:cNvCxnSpPr>
          <p:nvPr/>
        </p:nvCxnSpPr>
        <p:spPr>
          <a:xfrm>
            <a:off x="3304464" y="557851"/>
            <a:ext cx="11373" cy="1569491"/>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32A7AA1D-EFB9-4176-9286-BA9B488E53EF}"/>
              </a:ext>
            </a:extLst>
          </p:cNvPr>
          <p:cNvCxnSpPr>
            <a:cxnSpLocks/>
          </p:cNvCxnSpPr>
          <p:nvPr/>
        </p:nvCxnSpPr>
        <p:spPr>
          <a:xfrm>
            <a:off x="5203778" y="557851"/>
            <a:ext cx="11373" cy="1569491"/>
          </a:xfrm>
          <a:prstGeom prst="straightConnector1">
            <a:avLst/>
          </a:prstGeom>
        </p:spPr>
        <p:style>
          <a:lnRef idx="3">
            <a:schemeClr val="dk1"/>
          </a:lnRef>
          <a:fillRef idx="0">
            <a:schemeClr val="dk1"/>
          </a:fillRef>
          <a:effectRef idx="2">
            <a:schemeClr val="dk1"/>
          </a:effectRef>
          <a:fontRef idx="minor">
            <a:schemeClr val="tx1"/>
          </a:fontRef>
        </p:style>
      </p:cxnSp>
      <p:sp>
        <p:nvSpPr>
          <p:cNvPr id="15" name="Oval 14">
            <a:extLst>
              <a:ext uri="{FF2B5EF4-FFF2-40B4-BE49-F238E27FC236}">
                <a16:creationId xmlns:a16="http://schemas.microsoft.com/office/drawing/2014/main" id="{8B01D604-30F8-44E9-939B-16BF13D56E28}"/>
              </a:ext>
            </a:extLst>
          </p:cNvPr>
          <p:cNvSpPr/>
          <p:nvPr/>
        </p:nvSpPr>
        <p:spPr>
          <a:xfrm>
            <a:off x="4081391" y="618271"/>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3</a:t>
            </a:r>
          </a:p>
        </p:txBody>
      </p:sp>
      <p:sp>
        <p:nvSpPr>
          <p:cNvPr id="16" name="TextBox 15">
            <a:extLst>
              <a:ext uri="{FF2B5EF4-FFF2-40B4-BE49-F238E27FC236}">
                <a16:creationId xmlns:a16="http://schemas.microsoft.com/office/drawing/2014/main" id="{8F6D0066-E04B-456C-9EF4-56C85F3BBDEF}"/>
              </a:ext>
            </a:extLst>
          </p:cNvPr>
          <p:cNvSpPr txBox="1"/>
          <p:nvPr/>
        </p:nvSpPr>
        <p:spPr>
          <a:xfrm>
            <a:off x="3373127" y="1064381"/>
            <a:ext cx="1753737"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Read the extract again and highlight quotations that fit the focus of the question. Ensure you identify quotations from the beginning, middle and the end of the extract. </a:t>
            </a:r>
          </a:p>
        </p:txBody>
      </p:sp>
      <p:sp>
        <p:nvSpPr>
          <p:cNvPr id="17" name="Oval 16">
            <a:extLst>
              <a:ext uri="{FF2B5EF4-FFF2-40B4-BE49-F238E27FC236}">
                <a16:creationId xmlns:a16="http://schemas.microsoft.com/office/drawing/2014/main" id="{A1F2BD07-2CDC-4929-A997-A1236B2AE021}"/>
              </a:ext>
            </a:extLst>
          </p:cNvPr>
          <p:cNvSpPr/>
          <p:nvPr/>
        </p:nvSpPr>
        <p:spPr>
          <a:xfrm>
            <a:off x="5844226" y="618270"/>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4</a:t>
            </a:r>
          </a:p>
        </p:txBody>
      </p:sp>
      <p:sp>
        <p:nvSpPr>
          <p:cNvPr id="18" name="TextBox 17">
            <a:extLst>
              <a:ext uri="{FF2B5EF4-FFF2-40B4-BE49-F238E27FC236}">
                <a16:creationId xmlns:a16="http://schemas.microsoft.com/office/drawing/2014/main" id="{EE90B960-4047-44AA-9FCC-5632698F1998}"/>
              </a:ext>
            </a:extLst>
          </p:cNvPr>
          <p:cNvSpPr txBox="1"/>
          <p:nvPr/>
        </p:nvSpPr>
        <p:spPr>
          <a:xfrm>
            <a:off x="5147335" y="1064380"/>
            <a:ext cx="1753737"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Now plan to include your knowledge of the wider novel. What key events, characters , themes and symbols relate to the question focus? What quotations can you recall to support your points. </a:t>
            </a:r>
          </a:p>
        </p:txBody>
      </p:sp>
      <p:pic>
        <p:nvPicPr>
          <p:cNvPr id="2" name="Picture 2" descr="A screenshot of a social media post&#10;&#10;Description generated with very high confidence">
            <a:extLst>
              <a:ext uri="{FF2B5EF4-FFF2-40B4-BE49-F238E27FC236}">
                <a16:creationId xmlns:a16="http://schemas.microsoft.com/office/drawing/2014/main" id="{CEEFC37F-C6DF-4296-8217-65D774ED3E05}"/>
              </a:ext>
            </a:extLst>
          </p:cNvPr>
          <p:cNvPicPr>
            <a:picLocks noChangeAspect="1"/>
          </p:cNvPicPr>
          <p:nvPr/>
        </p:nvPicPr>
        <p:blipFill rotWithShape="1">
          <a:blip r:embed="rId2"/>
          <a:srcRect l="7902" r="7328" b="-141"/>
          <a:stretch/>
        </p:blipFill>
        <p:spPr>
          <a:xfrm>
            <a:off x="152400" y="2858721"/>
            <a:ext cx="6553213" cy="7903321"/>
          </a:xfrm>
          <a:prstGeom prst="rect">
            <a:avLst/>
          </a:prstGeom>
        </p:spPr>
      </p:pic>
    </p:spTree>
    <p:extLst>
      <p:ext uri="{BB962C8B-B14F-4D97-AF65-F5344CB8AC3E}">
        <p14:creationId xmlns:p14="http://schemas.microsoft.com/office/powerpoint/2010/main" val="95413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Planning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3" name="Rectangle 2">
            <a:extLst>
              <a:ext uri="{FF2B5EF4-FFF2-40B4-BE49-F238E27FC236}">
                <a16:creationId xmlns:a16="http://schemas.microsoft.com/office/drawing/2014/main" id="{7F032A7E-9D72-4506-B42D-C5F7D6950ADE}"/>
              </a:ext>
            </a:extLst>
          </p:cNvPr>
          <p:cNvSpPr/>
          <p:nvPr/>
        </p:nvSpPr>
        <p:spPr>
          <a:xfrm>
            <a:off x="7961" y="839622"/>
            <a:ext cx="2274626" cy="20532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err="1">
                <a:solidFill>
                  <a:srgbClr val="FF0000"/>
                </a:solidFill>
                <a:cs typeface="Calibri"/>
              </a:rPr>
              <a:t>Summarise</a:t>
            </a:r>
            <a:r>
              <a:rPr lang="en-US" sz="900" b="1" dirty="0">
                <a:solidFill>
                  <a:srgbClr val="FF0000"/>
                </a:solidFill>
                <a:cs typeface="Calibri"/>
              </a:rPr>
              <a:t> the relationship between Ralph </a:t>
            </a:r>
            <a:r>
              <a:rPr lang="en-US" sz="900" b="1">
                <a:solidFill>
                  <a:srgbClr val="FF0000"/>
                </a:solidFill>
                <a:cs typeface="Calibri"/>
              </a:rPr>
              <a:t>and Jack in less than 50 words. </a:t>
            </a:r>
          </a:p>
          <a:p>
            <a:endParaRPr lang="en-US" sz="900" b="1">
              <a:solidFill>
                <a:schemeClr val="tx1"/>
              </a:solidFill>
              <a:latin typeface="Calibri"/>
              <a:cs typeface="Calibri"/>
            </a:endParaRPr>
          </a:p>
          <a:p>
            <a:endParaRPr lang="en-US" sz="900" b="1" i="1" dirty="0">
              <a:solidFill>
                <a:schemeClr val="tx1"/>
              </a:solidFill>
              <a:latin typeface="Bradley Hand ITC"/>
              <a:cs typeface="Calibri"/>
            </a:endParaRPr>
          </a:p>
        </p:txBody>
      </p:sp>
      <p:sp>
        <p:nvSpPr>
          <p:cNvPr id="19" name="Rectangle 18">
            <a:extLst>
              <a:ext uri="{FF2B5EF4-FFF2-40B4-BE49-F238E27FC236}">
                <a16:creationId xmlns:a16="http://schemas.microsoft.com/office/drawing/2014/main" id="{307A2624-2ABC-4BC0-83A6-F959F3F898D1}"/>
              </a:ext>
            </a:extLst>
          </p:cNvPr>
          <p:cNvSpPr/>
          <p:nvPr/>
        </p:nvSpPr>
        <p:spPr>
          <a:xfrm>
            <a:off x="2274910" y="839621"/>
            <a:ext cx="2284151" cy="20532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900" b="1">
                <a:solidFill>
                  <a:srgbClr val="FF0000"/>
                </a:solidFill>
                <a:ea typeface="+mn-lt"/>
                <a:cs typeface="+mn-lt"/>
              </a:rPr>
              <a:t>What is happening in the extract? What happened before and after?</a:t>
            </a:r>
            <a:endParaRPr lang="en-US"/>
          </a:p>
        </p:txBody>
      </p:sp>
      <p:sp>
        <p:nvSpPr>
          <p:cNvPr id="21" name="Rectangle 20">
            <a:extLst>
              <a:ext uri="{FF2B5EF4-FFF2-40B4-BE49-F238E27FC236}">
                <a16:creationId xmlns:a16="http://schemas.microsoft.com/office/drawing/2014/main" id="{AEB3B158-2F5B-4FC6-AFD1-75A07180277D}"/>
              </a:ext>
            </a:extLst>
          </p:cNvPr>
          <p:cNvSpPr/>
          <p:nvPr/>
        </p:nvSpPr>
        <p:spPr>
          <a:xfrm>
            <a:off x="4559061" y="839620"/>
            <a:ext cx="2246051" cy="20532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900" b="1">
                <a:solidFill>
                  <a:srgbClr val="FF0000"/>
                </a:solidFill>
                <a:cs typeface="Calibri" panose="020F0502020204030204"/>
              </a:rPr>
              <a:t>What language could you analyse? </a:t>
            </a:r>
          </a:p>
        </p:txBody>
      </p:sp>
      <p:sp>
        <p:nvSpPr>
          <p:cNvPr id="22" name="Rectangle 21">
            <a:extLst>
              <a:ext uri="{FF2B5EF4-FFF2-40B4-BE49-F238E27FC236}">
                <a16:creationId xmlns:a16="http://schemas.microsoft.com/office/drawing/2014/main" id="{15CD457A-27AF-4DEB-B6CC-AEBDF92F9897}"/>
              </a:ext>
            </a:extLst>
          </p:cNvPr>
          <p:cNvSpPr/>
          <p:nvPr/>
        </p:nvSpPr>
        <p:spPr>
          <a:xfrm>
            <a:off x="-1565" y="8693196"/>
            <a:ext cx="2274626" cy="19675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a:solidFill>
                  <a:srgbClr val="FF0000"/>
                </a:solidFill>
                <a:cs typeface="Calibri"/>
              </a:rPr>
              <a:t>What themes relate to their relationship?</a:t>
            </a:r>
          </a:p>
          <a:p>
            <a:endParaRPr lang="en-US" sz="1000" b="1">
              <a:solidFill>
                <a:schemeClr val="tx1"/>
              </a:solidFill>
              <a:latin typeface="Bradley Hand ITC"/>
              <a:cs typeface="Calibri"/>
            </a:endParaRPr>
          </a:p>
          <a:p>
            <a:endParaRPr lang="en-US" sz="1000" b="1" dirty="0">
              <a:solidFill>
                <a:schemeClr val="tx1"/>
              </a:solidFill>
              <a:latin typeface="Bradley Hand ITC"/>
              <a:cs typeface="Calibri"/>
            </a:endParaRPr>
          </a:p>
          <a:p>
            <a:endParaRPr lang="en-US" sz="1000" b="1">
              <a:solidFill>
                <a:schemeClr val="tx1"/>
              </a:solidFill>
              <a:latin typeface="Bradley Hand ITC"/>
              <a:cs typeface="Calibri"/>
            </a:endParaRPr>
          </a:p>
          <a:p>
            <a:endParaRPr lang="en-US" sz="1000" b="1">
              <a:solidFill>
                <a:schemeClr val="tx1"/>
              </a:solidFill>
              <a:latin typeface="Bradley Hand ITC"/>
              <a:cs typeface="Calibri"/>
            </a:endParaRPr>
          </a:p>
        </p:txBody>
      </p:sp>
      <p:sp>
        <p:nvSpPr>
          <p:cNvPr id="23" name="Rectangle 22">
            <a:extLst>
              <a:ext uri="{FF2B5EF4-FFF2-40B4-BE49-F238E27FC236}">
                <a16:creationId xmlns:a16="http://schemas.microsoft.com/office/drawing/2014/main" id="{510AAB9A-1011-4A11-97B9-512335D05C1F}"/>
              </a:ext>
            </a:extLst>
          </p:cNvPr>
          <p:cNvSpPr/>
          <p:nvPr/>
        </p:nvSpPr>
        <p:spPr>
          <a:xfrm>
            <a:off x="2284436" y="8693197"/>
            <a:ext cx="2274626" cy="19675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a:solidFill>
                  <a:srgbClr val="FF0000"/>
                </a:solidFill>
                <a:cs typeface="Calibri"/>
              </a:rPr>
              <a:t>What symbols/motifs/images relate to their relationship?</a:t>
            </a:r>
          </a:p>
          <a:p>
            <a:endParaRPr lang="en-US" sz="900" b="1" i="1">
              <a:solidFill>
                <a:schemeClr val="tx1"/>
              </a:solidFill>
              <a:latin typeface="Bradley Hand ITC"/>
              <a:cs typeface="Calibri"/>
            </a:endParaRPr>
          </a:p>
          <a:p>
            <a:endParaRPr lang="en-US" sz="900" b="1" i="1" dirty="0">
              <a:solidFill>
                <a:schemeClr val="tx1"/>
              </a:solidFill>
              <a:latin typeface="Bradley Hand ITC"/>
              <a:cs typeface="Calibri"/>
            </a:endParaRPr>
          </a:p>
          <a:p>
            <a:endParaRPr lang="en-US" sz="900" b="1" i="1">
              <a:solidFill>
                <a:schemeClr val="tx1"/>
              </a:solidFill>
              <a:latin typeface="Bradley Hand ITC"/>
              <a:cs typeface="Calibri"/>
            </a:endParaRPr>
          </a:p>
        </p:txBody>
      </p:sp>
      <p:sp>
        <p:nvSpPr>
          <p:cNvPr id="24" name="Rectangle 23">
            <a:extLst>
              <a:ext uri="{FF2B5EF4-FFF2-40B4-BE49-F238E27FC236}">
                <a16:creationId xmlns:a16="http://schemas.microsoft.com/office/drawing/2014/main" id="{124F3E72-792C-4A8E-AFE3-B3A28C4B8304}"/>
              </a:ext>
            </a:extLst>
          </p:cNvPr>
          <p:cNvSpPr/>
          <p:nvPr/>
        </p:nvSpPr>
        <p:spPr>
          <a:xfrm>
            <a:off x="4559063" y="8693197"/>
            <a:ext cx="2274626" cy="196755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900" b="1">
                <a:solidFill>
                  <a:srgbClr val="FF0000"/>
                </a:solidFill>
                <a:cs typeface="Calibri"/>
              </a:rPr>
              <a:t>What are Golding's main intentions? What is Golding trying to show the reader through their relationship?</a:t>
            </a:r>
          </a:p>
          <a:p>
            <a:endParaRPr lang="en-US" sz="900" b="1">
              <a:solidFill>
                <a:schemeClr val="tx1"/>
              </a:solidFill>
              <a:latin typeface="Calibri"/>
              <a:cs typeface="Calibri"/>
            </a:endParaRPr>
          </a:p>
          <a:p>
            <a:endParaRPr lang="en-US" sz="900" b="1">
              <a:solidFill>
                <a:schemeClr val="tx1"/>
              </a:solidFill>
              <a:latin typeface="Bradley Hand ITC"/>
              <a:cs typeface="Calibri"/>
            </a:endParaRPr>
          </a:p>
          <a:p>
            <a:endParaRPr lang="en-US" sz="900" b="1">
              <a:solidFill>
                <a:schemeClr val="tx1"/>
              </a:solidFill>
              <a:cs typeface="Calibri"/>
            </a:endParaRPr>
          </a:p>
          <a:p>
            <a:endParaRPr lang="en-US" sz="900" b="1">
              <a:solidFill>
                <a:schemeClr val="tx1"/>
              </a:solidFill>
              <a:cs typeface="Calibri"/>
            </a:endParaRPr>
          </a:p>
        </p:txBody>
      </p:sp>
      <p:pic>
        <p:nvPicPr>
          <p:cNvPr id="7" name="Picture 13" descr="A close up of a logo&#10;&#10;Description generated with very high confidence">
            <a:extLst>
              <a:ext uri="{FF2B5EF4-FFF2-40B4-BE49-F238E27FC236}">
                <a16:creationId xmlns:a16="http://schemas.microsoft.com/office/drawing/2014/main" id="{DF14EA7D-42B8-4549-AA2A-06663F8F9349}"/>
              </a:ext>
            </a:extLst>
          </p:cNvPr>
          <p:cNvPicPr>
            <a:picLocks noChangeAspect="1"/>
          </p:cNvPicPr>
          <p:nvPr/>
        </p:nvPicPr>
        <p:blipFill>
          <a:blip r:embed="rId2"/>
          <a:stretch>
            <a:fillRect/>
          </a:stretch>
        </p:blipFill>
        <p:spPr>
          <a:xfrm>
            <a:off x="772236" y="10945504"/>
            <a:ext cx="582305" cy="570932"/>
          </a:xfrm>
          <a:prstGeom prst="rect">
            <a:avLst/>
          </a:prstGeom>
        </p:spPr>
      </p:pic>
      <p:pic>
        <p:nvPicPr>
          <p:cNvPr id="14" name="Picture 24" descr="A close up of a logo&#10;&#10;Description generated with very high confidence">
            <a:extLst>
              <a:ext uri="{FF2B5EF4-FFF2-40B4-BE49-F238E27FC236}">
                <a16:creationId xmlns:a16="http://schemas.microsoft.com/office/drawing/2014/main" id="{3358836B-9399-4048-B920-F4B521655E4F}"/>
              </a:ext>
            </a:extLst>
          </p:cNvPr>
          <p:cNvPicPr>
            <a:picLocks noChangeAspect="1"/>
          </p:cNvPicPr>
          <p:nvPr/>
        </p:nvPicPr>
        <p:blipFill>
          <a:blip r:embed="rId3"/>
          <a:stretch>
            <a:fillRect/>
          </a:stretch>
        </p:blipFill>
        <p:spPr>
          <a:xfrm>
            <a:off x="5396340" y="10888638"/>
            <a:ext cx="739681" cy="718783"/>
          </a:xfrm>
          <a:prstGeom prst="rect">
            <a:avLst/>
          </a:prstGeom>
        </p:spPr>
      </p:pic>
      <p:sp>
        <p:nvSpPr>
          <p:cNvPr id="25" name="TextBox 24">
            <a:extLst>
              <a:ext uri="{FF2B5EF4-FFF2-40B4-BE49-F238E27FC236}">
                <a16:creationId xmlns:a16="http://schemas.microsoft.com/office/drawing/2014/main" id="{21FA87B9-8100-488F-9496-554BC44AE1C4}"/>
              </a:ext>
            </a:extLst>
          </p:cNvPr>
          <p:cNvSpPr txBox="1"/>
          <p:nvPr/>
        </p:nvSpPr>
        <p:spPr>
          <a:xfrm>
            <a:off x="182253" y="11612254"/>
            <a:ext cx="165138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a:solidFill>
                  <a:srgbClr val="FF0000"/>
                </a:solidFill>
                <a:ea typeface="+mn-lt"/>
                <a:cs typeface="+mn-lt"/>
              </a:rPr>
              <a:t>Link to the question </a:t>
            </a:r>
            <a:endParaRPr lang="en-US" sz="1400">
              <a:ea typeface="+mn-lt"/>
              <a:cs typeface="+mn-lt"/>
            </a:endParaRPr>
          </a:p>
        </p:txBody>
      </p:sp>
      <p:sp>
        <p:nvSpPr>
          <p:cNvPr id="28" name="TextBox 27">
            <a:extLst>
              <a:ext uri="{FF2B5EF4-FFF2-40B4-BE49-F238E27FC236}">
                <a16:creationId xmlns:a16="http://schemas.microsoft.com/office/drawing/2014/main" id="{809EBE59-5EA6-4F66-8D42-908B9E07C37F}"/>
              </a:ext>
            </a:extLst>
          </p:cNvPr>
          <p:cNvSpPr txBox="1"/>
          <p:nvPr/>
        </p:nvSpPr>
        <p:spPr>
          <a:xfrm>
            <a:off x="4673220" y="11610832"/>
            <a:ext cx="234514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a:solidFill>
                  <a:srgbClr val="FF0000"/>
                </a:solidFill>
              </a:rPr>
              <a:t>What is the impact on the reader?  </a:t>
            </a:r>
            <a:endParaRPr lang="en-US" sz="1400"/>
          </a:p>
        </p:txBody>
      </p:sp>
      <p:pic>
        <p:nvPicPr>
          <p:cNvPr id="29" name="Picture 29" descr="A close up of a logo&#10;&#10;Description generated with very high confidence">
            <a:extLst>
              <a:ext uri="{FF2B5EF4-FFF2-40B4-BE49-F238E27FC236}">
                <a16:creationId xmlns:a16="http://schemas.microsoft.com/office/drawing/2014/main" id="{48C3106F-7004-4ECF-B20A-53B1981F5E05}"/>
              </a:ext>
            </a:extLst>
          </p:cNvPr>
          <p:cNvPicPr>
            <a:picLocks noChangeAspect="1"/>
          </p:cNvPicPr>
          <p:nvPr/>
        </p:nvPicPr>
        <p:blipFill>
          <a:blip r:embed="rId4"/>
          <a:stretch>
            <a:fillRect/>
          </a:stretch>
        </p:blipFill>
        <p:spPr>
          <a:xfrm>
            <a:off x="3058236" y="10888636"/>
            <a:ext cx="707411" cy="718784"/>
          </a:xfrm>
          <a:prstGeom prst="rect">
            <a:avLst/>
          </a:prstGeom>
        </p:spPr>
      </p:pic>
      <p:sp>
        <p:nvSpPr>
          <p:cNvPr id="30" name="TextBox 29">
            <a:extLst>
              <a:ext uri="{FF2B5EF4-FFF2-40B4-BE49-F238E27FC236}">
                <a16:creationId xmlns:a16="http://schemas.microsoft.com/office/drawing/2014/main" id="{522F8729-E5E3-4579-BF22-3603D60F361C}"/>
              </a:ext>
            </a:extLst>
          </p:cNvPr>
          <p:cNvSpPr txBox="1"/>
          <p:nvPr/>
        </p:nvSpPr>
        <p:spPr>
          <a:xfrm>
            <a:off x="2547864" y="11612253"/>
            <a:ext cx="176511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a:solidFill>
                  <a:srgbClr val="FF0000"/>
                </a:solidFill>
                <a:ea typeface="+mn-lt"/>
                <a:cs typeface="+mn-lt"/>
              </a:rPr>
              <a:t>How is structure used?</a:t>
            </a:r>
          </a:p>
        </p:txBody>
      </p:sp>
      <p:pic>
        <p:nvPicPr>
          <p:cNvPr id="8" name="Picture 8" descr="A screenshot of a cell phone&#10;&#10;Description generated with very high confidence">
            <a:extLst>
              <a:ext uri="{FF2B5EF4-FFF2-40B4-BE49-F238E27FC236}">
                <a16:creationId xmlns:a16="http://schemas.microsoft.com/office/drawing/2014/main" id="{EBC33DAA-4774-40E3-8D5C-052706D03CC0}"/>
              </a:ext>
            </a:extLst>
          </p:cNvPr>
          <p:cNvPicPr>
            <a:picLocks noChangeAspect="1"/>
          </p:cNvPicPr>
          <p:nvPr/>
        </p:nvPicPr>
        <p:blipFill>
          <a:blip r:embed="rId5"/>
          <a:stretch>
            <a:fillRect/>
          </a:stretch>
        </p:blipFill>
        <p:spPr>
          <a:xfrm>
            <a:off x="9525" y="3244140"/>
            <a:ext cx="6858000" cy="5256044"/>
          </a:xfrm>
          <a:prstGeom prst="rect">
            <a:avLst/>
          </a:prstGeom>
        </p:spPr>
      </p:pic>
    </p:spTree>
    <p:extLst>
      <p:ext uri="{BB962C8B-B14F-4D97-AF65-F5344CB8AC3E}">
        <p14:creationId xmlns:p14="http://schemas.microsoft.com/office/powerpoint/2010/main" val="25811834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Extract quotations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6" name="Rectangle 5">
            <a:extLst>
              <a:ext uri="{FF2B5EF4-FFF2-40B4-BE49-F238E27FC236}">
                <a16:creationId xmlns:a16="http://schemas.microsoft.com/office/drawing/2014/main" id="{36A3633D-5D9F-454F-887B-0B33C8DF9FC7}"/>
              </a:ext>
            </a:extLst>
          </p:cNvPr>
          <p:cNvSpPr/>
          <p:nvPr/>
        </p:nvSpPr>
        <p:spPr>
          <a:xfrm>
            <a:off x="66674" y="879853"/>
            <a:ext cx="2274626" cy="19675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b="1">
                <a:solidFill>
                  <a:srgbClr val="FFFFFF"/>
                </a:solidFill>
                <a:cs typeface="Calibri"/>
              </a:rPr>
              <a:t>TRACK </a:t>
            </a:r>
            <a:endParaRPr lang="en-US" sz="1400">
              <a:solidFill>
                <a:srgbClr val="FFFFFF"/>
              </a:solidFill>
              <a:cs typeface="Calibri"/>
            </a:endParaRPr>
          </a:p>
          <a:p>
            <a:pPr algn="ctr"/>
            <a:r>
              <a:rPr lang="en-US" sz="1100">
                <a:solidFill>
                  <a:srgbClr val="FFFFFF"/>
                </a:solidFill>
                <a:cs typeface="Calibri"/>
              </a:rPr>
              <a:t>You must select quotations from the beginning, middle and the end of the extract. </a:t>
            </a:r>
          </a:p>
          <a:p>
            <a:pPr algn="ctr"/>
            <a:r>
              <a:rPr lang="en-US" sz="1100">
                <a:solidFill>
                  <a:srgbClr val="FFFFFF"/>
                </a:solidFill>
                <a:cs typeface="Calibri"/>
              </a:rPr>
              <a:t>Identify the short quotations you want to analyse and explode them in the boxes provided – planning what you would analyse. Consider links to the question focus, themes, other characters and writer's intentions. </a:t>
            </a:r>
          </a:p>
        </p:txBody>
      </p:sp>
      <p:sp>
        <p:nvSpPr>
          <p:cNvPr id="9" name="Rectangle 8">
            <a:extLst>
              <a:ext uri="{FF2B5EF4-FFF2-40B4-BE49-F238E27FC236}">
                <a16:creationId xmlns:a16="http://schemas.microsoft.com/office/drawing/2014/main" id="{9FA55840-BEF8-40AA-BC30-FC28E3D9E0B6}"/>
              </a:ext>
            </a:extLst>
          </p:cNvPr>
          <p:cNvSpPr/>
          <p:nvPr/>
        </p:nvSpPr>
        <p:spPr>
          <a:xfrm>
            <a:off x="2443660" y="879854"/>
            <a:ext cx="4310417" cy="20016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Beginning </a:t>
            </a:r>
          </a:p>
          <a:p>
            <a:endParaRPr lang="en-US" sz="1400" b="1">
              <a:solidFill>
                <a:srgbClr val="000000"/>
              </a:solidFill>
              <a:cs typeface="Calibri"/>
            </a:endParaRPr>
          </a:p>
          <a:p>
            <a:endParaRPr lang="en-US" sz="1100" b="1" i="1" dirty="0">
              <a:solidFill>
                <a:srgbClr val="000000"/>
              </a:solidFill>
              <a:latin typeface="Bradley Hand ITC"/>
              <a:cs typeface="Calibri"/>
            </a:endParaRPr>
          </a:p>
        </p:txBody>
      </p:sp>
      <p:sp>
        <p:nvSpPr>
          <p:cNvPr id="26" name="Rectangle 25">
            <a:extLst>
              <a:ext uri="{FF2B5EF4-FFF2-40B4-BE49-F238E27FC236}">
                <a16:creationId xmlns:a16="http://schemas.microsoft.com/office/drawing/2014/main" id="{EF4E860E-C1CA-40C2-B228-E79EAB7268DD}"/>
              </a:ext>
            </a:extLst>
          </p:cNvPr>
          <p:cNvSpPr/>
          <p:nvPr/>
        </p:nvSpPr>
        <p:spPr>
          <a:xfrm>
            <a:off x="66674" y="8607472"/>
            <a:ext cx="6630536" cy="16604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Middle  </a:t>
            </a:r>
          </a:p>
          <a:p>
            <a:endParaRPr lang="en-US" sz="1400" b="1">
              <a:solidFill>
                <a:srgbClr val="000000"/>
              </a:solidFill>
              <a:latin typeface="Calibri"/>
              <a:cs typeface="Calibri"/>
            </a:endParaRPr>
          </a:p>
          <a:p>
            <a:endParaRPr lang="en-US" sz="1050" b="1" dirty="0">
              <a:solidFill>
                <a:srgbClr val="000000"/>
              </a:solidFill>
              <a:latin typeface="Bradley Hand ITC"/>
              <a:cs typeface="Calibri"/>
            </a:endParaRPr>
          </a:p>
          <a:p>
            <a:r>
              <a:rPr lang="en-US">
                <a:cs typeface="Calibri"/>
              </a:rPr>
              <a:t>'hi</a:t>
            </a:r>
            <a:endParaRPr lang="en-US"/>
          </a:p>
        </p:txBody>
      </p:sp>
      <p:sp>
        <p:nvSpPr>
          <p:cNvPr id="27" name="Rectangle 26">
            <a:extLst>
              <a:ext uri="{FF2B5EF4-FFF2-40B4-BE49-F238E27FC236}">
                <a16:creationId xmlns:a16="http://schemas.microsoft.com/office/drawing/2014/main" id="{C7F3F972-AECF-45DA-9B2F-B3CE8422A0C9}"/>
              </a:ext>
            </a:extLst>
          </p:cNvPr>
          <p:cNvSpPr/>
          <p:nvPr/>
        </p:nvSpPr>
        <p:spPr>
          <a:xfrm>
            <a:off x="66674" y="10315575"/>
            <a:ext cx="6630536" cy="174008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End</a:t>
            </a:r>
            <a:r>
              <a:rPr lang="en-US" sz="1400" b="1" dirty="0">
                <a:solidFill>
                  <a:srgbClr val="000000"/>
                </a:solidFill>
                <a:cs typeface="Calibri"/>
              </a:rPr>
              <a:t> </a:t>
            </a:r>
          </a:p>
          <a:p>
            <a:endParaRPr lang="en-US" sz="1100" b="1" dirty="0">
              <a:solidFill>
                <a:srgbClr val="000000"/>
              </a:solidFill>
              <a:latin typeface="Bradley Hand ITC"/>
              <a:cs typeface="Calibri"/>
            </a:endParaRPr>
          </a:p>
        </p:txBody>
      </p:sp>
      <p:pic>
        <p:nvPicPr>
          <p:cNvPr id="8" name="Picture 8" descr="A screenshot of a cell phone&#10;&#10;Description generated with very high confidence">
            <a:extLst>
              <a:ext uri="{FF2B5EF4-FFF2-40B4-BE49-F238E27FC236}">
                <a16:creationId xmlns:a16="http://schemas.microsoft.com/office/drawing/2014/main" id="{25BCD423-FA18-4094-BCAE-03F3E3A9BDCC}"/>
              </a:ext>
            </a:extLst>
          </p:cNvPr>
          <p:cNvPicPr>
            <a:picLocks noChangeAspect="1"/>
          </p:cNvPicPr>
          <p:nvPr/>
        </p:nvPicPr>
        <p:blipFill>
          <a:blip r:embed="rId2"/>
          <a:stretch>
            <a:fillRect/>
          </a:stretch>
        </p:blipFill>
        <p:spPr>
          <a:xfrm>
            <a:off x="0" y="2891715"/>
            <a:ext cx="6858000" cy="5722769"/>
          </a:xfrm>
          <a:prstGeom prst="rect">
            <a:avLst/>
          </a:prstGeom>
        </p:spPr>
      </p:pic>
    </p:spTree>
    <p:extLst>
      <p:ext uri="{BB962C8B-B14F-4D97-AF65-F5344CB8AC3E}">
        <p14:creationId xmlns:p14="http://schemas.microsoft.com/office/powerpoint/2010/main" val="1897341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Wider novel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3" name="Rectangle 2">
            <a:extLst>
              <a:ext uri="{FF2B5EF4-FFF2-40B4-BE49-F238E27FC236}">
                <a16:creationId xmlns:a16="http://schemas.microsoft.com/office/drawing/2014/main" id="{4D7D8D8E-E11D-44C3-8444-D94AC531CCF0}"/>
              </a:ext>
            </a:extLst>
          </p:cNvPr>
          <p:cNvSpPr/>
          <p:nvPr/>
        </p:nvSpPr>
        <p:spPr>
          <a:xfrm>
            <a:off x="66674" y="879853"/>
            <a:ext cx="2274626"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Key events in their relationship </a:t>
            </a:r>
            <a:endParaRPr lang="en-US" sz="1100">
              <a:solidFill>
                <a:srgbClr val="FFFFFF"/>
              </a:solidFill>
              <a:cs typeface="Calibri"/>
            </a:endParaRPr>
          </a:p>
        </p:txBody>
      </p:sp>
      <p:cxnSp>
        <p:nvCxnSpPr>
          <p:cNvPr id="7" name="Straight Arrow Connector 6">
            <a:extLst>
              <a:ext uri="{FF2B5EF4-FFF2-40B4-BE49-F238E27FC236}">
                <a16:creationId xmlns:a16="http://schemas.microsoft.com/office/drawing/2014/main" id="{EFFF0333-39CB-4706-B537-08A6E4BBB62F}"/>
              </a:ext>
            </a:extLst>
          </p:cNvPr>
          <p:cNvCxnSpPr/>
          <p:nvPr/>
        </p:nvCxnSpPr>
        <p:spPr>
          <a:xfrm>
            <a:off x="1200150" y="1428750"/>
            <a:ext cx="0" cy="20955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710A76C9-8EA1-47E9-8FED-8528346AE1F4}"/>
              </a:ext>
            </a:extLst>
          </p:cNvPr>
          <p:cNvSpPr/>
          <p:nvPr/>
        </p:nvSpPr>
        <p:spPr>
          <a:xfrm>
            <a:off x="66675" y="1638300"/>
            <a:ext cx="2276475" cy="11525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cs typeface="Calibri"/>
              </a:rPr>
              <a:t>How is the relationship established?</a:t>
            </a:r>
            <a:endParaRPr lang="en-US" sz="1050">
              <a:solidFill>
                <a:schemeClr val="tx1"/>
              </a:solidFill>
              <a:latin typeface="Arial Nova"/>
              <a:cs typeface="Calibri"/>
            </a:endParaRPr>
          </a:p>
          <a:p>
            <a:endParaRPr lang="en-US" sz="1050" dirty="0">
              <a:solidFill>
                <a:schemeClr val="tx1"/>
              </a:solidFill>
              <a:latin typeface="Bradley Hand ITC"/>
              <a:ea typeface="+mn-lt"/>
              <a:cs typeface="+mn-lt"/>
            </a:endParaRPr>
          </a:p>
        </p:txBody>
      </p:sp>
      <p:sp>
        <p:nvSpPr>
          <p:cNvPr id="16" name="Rectangle 15">
            <a:extLst>
              <a:ext uri="{FF2B5EF4-FFF2-40B4-BE49-F238E27FC236}">
                <a16:creationId xmlns:a16="http://schemas.microsoft.com/office/drawing/2014/main" id="{7AD73752-9979-43D6-A9AB-8AE0F7A72213}"/>
              </a:ext>
            </a:extLst>
          </p:cNvPr>
          <p:cNvSpPr/>
          <p:nvPr/>
        </p:nvSpPr>
        <p:spPr>
          <a:xfrm>
            <a:off x="66674" y="2790824"/>
            <a:ext cx="2276475" cy="22574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ea typeface="+mn-lt"/>
                <a:cs typeface="+mn-lt"/>
              </a:rPr>
              <a:t>How do their leadership styles differ? </a:t>
            </a:r>
            <a:endParaRPr lang="en-US" sz="1000" b="1" dirty="0">
              <a:solidFill>
                <a:schemeClr val="tx1"/>
              </a:solidFill>
              <a:latin typeface="Arial Nova"/>
              <a:ea typeface="+mn-lt"/>
              <a:cs typeface="+mn-lt"/>
            </a:endParaRPr>
          </a:p>
          <a:p>
            <a:r>
              <a:rPr lang="en-GB" sz="1000">
                <a:solidFill>
                  <a:srgbClr val="FFFFFF"/>
                </a:solidFill>
                <a:latin typeface="Calibri"/>
                <a:ea typeface="+mn-lt"/>
                <a:cs typeface="+mn-lt"/>
              </a:rPr>
              <a:t>alph</a:t>
            </a:r>
            <a:r>
              <a:rPr lang="en-GB" sz="1000" dirty="0">
                <a:ea typeface="+mn-lt"/>
                <a:cs typeface="+mn-lt"/>
              </a:rPr>
              <a:t> is obviously a more responsible leader than Jack, but being different, Piggy's support has the effect of adding to Ralph's isolation.</a:t>
            </a:r>
            <a:endParaRPr lang="en-US">
              <a:cs typeface="Calibri"/>
            </a:endParaRPr>
          </a:p>
        </p:txBody>
      </p:sp>
      <p:sp>
        <p:nvSpPr>
          <p:cNvPr id="17" name="Rectangle 16">
            <a:extLst>
              <a:ext uri="{FF2B5EF4-FFF2-40B4-BE49-F238E27FC236}">
                <a16:creationId xmlns:a16="http://schemas.microsoft.com/office/drawing/2014/main" id="{FF55A48E-2770-4C4E-B803-884ABF71318A}"/>
              </a:ext>
            </a:extLst>
          </p:cNvPr>
          <p:cNvSpPr/>
          <p:nvPr/>
        </p:nvSpPr>
        <p:spPr>
          <a:xfrm>
            <a:off x="66674" y="5048249"/>
            <a:ext cx="2276475" cy="20002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a:solidFill>
                  <a:schemeClr val="tx1"/>
                </a:solidFill>
                <a:latin typeface="Arial Nova"/>
                <a:cs typeface="Calibri"/>
              </a:rPr>
              <a:t>How is the fall of civilisation is presented through their relationship?</a:t>
            </a:r>
            <a:endParaRPr lang="en-US" sz="1000" b="1" dirty="0">
              <a:solidFill>
                <a:schemeClr val="tx1"/>
              </a:solidFill>
              <a:latin typeface="Arial Nova"/>
              <a:cs typeface="Calibri"/>
            </a:endParaRPr>
          </a:p>
          <a:p>
            <a:endParaRPr lang="en-US" sz="1000" b="1">
              <a:solidFill>
                <a:schemeClr val="tx1"/>
              </a:solidFill>
              <a:latin typeface="Arial Nova"/>
              <a:ea typeface="+mn-lt"/>
              <a:cs typeface="+mn-lt"/>
            </a:endParaRPr>
          </a:p>
          <a:p>
            <a:endParaRPr lang="en-US" sz="900" dirty="0">
              <a:solidFill>
                <a:schemeClr val="tx1"/>
              </a:solidFill>
              <a:latin typeface="Bradley Hand ITC"/>
              <a:cs typeface="Calibri"/>
            </a:endParaRPr>
          </a:p>
        </p:txBody>
      </p:sp>
      <p:sp>
        <p:nvSpPr>
          <p:cNvPr id="18" name="Rectangle 17">
            <a:extLst>
              <a:ext uri="{FF2B5EF4-FFF2-40B4-BE49-F238E27FC236}">
                <a16:creationId xmlns:a16="http://schemas.microsoft.com/office/drawing/2014/main" id="{6B9792FE-BA0B-4C62-B855-CAA53F822D48}"/>
              </a:ext>
            </a:extLst>
          </p:cNvPr>
          <p:cNvSpPr/>
          <p:nvPr/>
        </p:nvSpPr>
        <p:spPr>
          <a:xfrm>
            <a:off x="66674" y="7038974"/>
            <a:ext cx="2276475" cy="2362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dirty="0">
                <a:solidFill>
                  <a:schemeClr val="tx1"/>
                </a:solidFill>
                <a:latin typeface="Arial Nova"/>
                <a:cs typeface="Calibri"/>
              </a:rPr>
              <a:t>Was the tribe splitting inevitable? </a:t>
            </a:r>
            <a:r>
              <a:rPr lang="en-US" sz="1000" b="1">
                <a:solidFill>
                  <a:schemeClr val="tx1"/>
                </a:solidFill>
                <a:latin typeface="Arial Nova"/>
                <a:cs typeface="Calibri"/>
              </a:rPr>
              <a:t>How do other characters react to both characters. </a:t>
            </a:r>
            <a:endParaRPr lang="en-US">
              <a:solidFill>
                <a:schemeClr val="tx1"/>
              </a:solidFill>
            </a:endParaRPr>
          </a:p>
          <a:p>
            <a:endParaRPr lang="en-GB" sz="900">
              <a:solidFill>
                <a:schemeClr val="tx1"/>
              </a:solidFill>
              <a:latin typeface="Bradley Hand ITC"/>
              <a:ea typeface="+mn-lt"/>
              <a:cs typeface="+mn-lt"/>
            </a:endParaRPr>
          </a:p>
          <a:p>
            <a:endParaRPr lang="en-US" sz="900">
              <a:solidFill>
                <a:schemeClr val="tx1"/>
              </a:solidFill>
              <a:latin typeface="Bradley Hand ITC"/>
              <a:ea typeface="+mn-lt"/>
              <a:cs typeface="+mn-lt"/>
            </a:endParaRPr>
          </a:p>
        </p:txBody>
      </p:sp>
      <p:sp>
        <p:nvSpPr>
          <p:cNvPr id="19" name="Rectangle 18">
            <a:extLst>
              <a:ext uri="{FF2B5EF4-FFF2-40B4-BE49-F238E27FC236}">
                <a16:creationId xmlns:a16="http://schemas.microsoft.com/office/drawing/2014/main" id="{8E3FC87B-AAAC-4B5C-80D6-816EF4924423}"/>
              </a:ext>
            </a:extLst>
          </p:cNvPr>
          <p:cNvSpPr/>
          <p:nvPr/>
        </p:nvSpPr>
        <p:spPr>
          <a:xfrm>
            <a:off x="66674" y="9401174"/>
            <a:ext cx="2276475" cy="26289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000" b="1" dirty="0">
                <a:solidFill>
                  <a:schemeClr val="tx1"/>
                </a:solidFill>
                <a:latin typeface="Arial Nova"/>
                <a:ea typeface="+mn-lt"/>
                <a:cs typeface="+mn-lt"/>
              </a:rPr>
              <a:t>What conflicts do they have </a:t>
            </a:r>
            <a:r>
              <a:rPr lang="en-US" sz="1000" b="1">
                <a:solidFill>
                  <a:schemeClr val="tx1"/>
                </a:solidFill>
                <a:latin typeface="Arial Nova"/>
                <a:ea typeface="+mn-lt"/>
                <a:cs typeface="+mn-lt"/>
              </a:rPr>
              <a:t>throughout the novel? How does violence increase? </a:t>
            </a:r>
            <a:endParaRPr lang="en-US" sz="1000" b="1" dirty="0">
              <a:solidFill>
                <a:schemeClr val="tx1"/>
              </a:solidFill>
              <a:latin typeface="Arial Nova"/>
              <a:ea typeface="+mn-lt"/>
              <a:cs typeface="+mn-lt"/>
            </a:endParaRPr>
          </a:p>
          <a:p>
            <a:endParaRPr lang="en-US">
              <a:solidFill>
                <a:schemeClr val="tx1"/>
              </a:solidFill>
              <a:latin typeface="Calibri" panose="020F0502020204030204"/>
              <a:ea typeface="+mn-lt"/>
              <a:cs typeface="+mn-lt"/>
            </a:endParaRPr>
          </a:p>
        </p:txBody>
      </p:sp>
      <p:sp>
        <p:nvSpPr>
          <p:cNvPr id="20" name="Rectangle 19">
            <a:extLst>
              <a:ext uri="{FF2B5EF4-FFF2-40B4-BE49-F238E27FC236}">
                <a16:creationId xmlns:a16="http://schemas.microsoft.com/office/drawing/2014/main" id="{38AC6A79-0872-4297-A7BB-54A7CCF09994}"/>
              </a:ext>
            </a:extLst>
          </p:cNvPr>
          <p:cNvSpPr/>
          <p:nvPr/>
        </p:nvSpPr>
        <p:spPr>
          <a:xfrm>
            <a:off x="2638424" y="879853"/>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What symbols/motifs/images are linked to both characters and their relationship?</a:t>
            </a:r>
          </a:p>
        </p:txBody>
      </p:sp>
      <p:pic>
        <p:nvPicPr>
          <p:cNvPr id="12" name="Picture 13" descr="A close up of a logo&#10;&#10;Description generated with very high confidence">
            <a:extLst>
              <a:ext uri="{FF2B5EF4-FFF2-40B4-BE49-F238E27FC236}">
                <a16:creationId xmlns:a16="http://schemas.microsoft.com/office/drawing/2014/main" id="{CA9326CD-F5E9-487F-AB9C-2B1FF9702C61}"/>
              </a:ext>
            </a:extLst>
          </p:cNvPr>
          <p:cNvPicPr>
            <a:picLocks noChangeAspect="1"/>
          </p:cNvPicPr>
          <p:nvPr/>
        </p:nvPicPr>
        <p:blipFill rotWithShape="1">
          <a:blip r:embed="rId2"/>
          <a:srcRect b="22222"/>
          <a:stretch/>
        </p:blipFill>
        <p:spPr>
          <a:xfrm>
            <a:off x="4324350" y="1495425"/>
            <a:ext cx="542925" cy="400051"/>
          </a:xfrm>
          <a:prstGeom prst="rect">
            <a:avLst/>
          </a:prstGeom>
        </p:spPr>
      </p:pic>
      <p:pic>
        <p:nvPicPr>
          <p:cNvPr id="14" name="Picture 20" descr="A close up of a logo&#10;&#10;Description generated with very high confidence">
            <a:extLst>
              <a:ext uri="{FF2B5EF4-FFF2-40B4-BE49-F238E27FC236}">
                <a16:creationId xmlns:a16="http://schemas.microsoft.com/office/drawing/2014/main" id="{DEAADA11-20D9-4986-B559-A26D7A20E5FD}"/>
              </a:ext>
            </a:extLst>
          </p:cNvPr>
          <p:cNvPicPr>
            <a:picLocks noChangeAspect="1"/>
          </p:cNvPicPr>
          <p:nvPr/>
        </p:nvPicPr>
        <p:blipFill rotWithShape="1">
          <a:blip r:embed="rId3"/>
          <a:srcRect b="12847"/>
          <a:stretch/>
        </p:blipFill>
        <p:spPr>
          <a:xfrm>
            <a:off x="2933700" y="1495425"/>
            <a:ext cx="504825" cy="419101"/>
          </a:xfrm>
          <a:prstGeom prst="rect">
            <a:avLst/>
          </a:prstGeom>
        </p:spPr>
      </p:pic>
      <p:pic>
        <p:nvPicPr>
          <p:cNvPr id="21" name="Picture 21" descr="A close up of a logo&#10;&#10;Description generated with very high confidence">
            <a:extLst>
              <a:ext uri="{FF2B5EF4-FFF2-40B4-BE49-F238E27FC236}">
                <a16:creationId xmlns:a16="http://schemas.microsoft.com/office/drawing/2014/main" id="{EBFB8197-8E76-4D34-9A15-84CFD6A4858C}"/>
              </a:ext>
            </a:extLst>
          </p:cNvPr>
          <p:cNvPicPr>
            <a:picLocks noChangeAspect="1"/>
          </p:cNvPicPr>
          <p:nvPr/>
        </p:nvPicPr>
        <p:blipFill rotWithShape="1">
          <a:blip r:embed="rId4"/>
          <a:srcRect b="15278"/>
          <a:stretch/>
        </p:blipFill>
        <p:spPr>
          <a:xfrm>
            <a:off x="5829300" y="1457325"/>
            <a:ext cx="581025" cy="495303"/>
          </a:xfrm>
          <a:prstGeom prst="rect">
            <a:avLst/>
          </a:prstGeom>
        </p:spPr>
      </p:pic>
      <p:cxnSp>
        <p:nvCxnSpPr>
          <p:cNvPr id="22" name="Straight Arrow Connector 21">
            <a:extLst>
              <a:ext uri="{FF2B5EF4-FFF2-40B4-BE49-F238E27FC236}">
                <a16:creationId xmlns:a16="http://schemas.microsoft.com/office/drawing/2014/main" id="{8146BEEA-B6E1-4440-B969-0F0B465ECFC7}"/>
              </a:ext>
            </a:extLst>
          </p:cNvPr>
          <p:cNvCxnSpPr/>
          <p:nvPr/>
        </p:nvCxnSpPr>
        <p:spPr>
          <a:xfrm flipH="1">
            <a:off x="3952875" y="1552575"/>
            <a:ext cx="19050" cy="1714500"/>
          </a:xfrm>
          <a:prstGeom prst="straightConnector1">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778534E1-2906-4F65-9FC1-EEA47E3C1375}"/>
              </a:ext>
            </a:extLst>
          </p:cNvPr>
          <p:cNvCxnSpPr>
            <a:cxnSpLocks/>
          </p:cNvCxnSpPr>
          <p:nvPr/>
        </p:nvCxnSpPr>
        <p:spPr>
          <a:xfrm flipH="1">
            <a:off x="5362575" y="1552574"/>
            <a:ext cx="0" cy="1714500"/>
          </a:xfrm>
          <a:prstGeom prst="straightConnector1">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DA5BE553-9031-49DE-8FA6-840FDFE5179F}"/>
              </a:ext>
            </a:extLst>
          </p:cNvPr>
          <p:cNvSpPr/>
          <p:nvPr/>
        </p:nvSpPr>
        <p:spPr>
          <a:xfrm>
            <a:off x="2638424" y="6061453"/>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What themes do both characters and their relationships link to? </a:t>
            </a:r>
          </a:p>
        </p:txBody>
      </p:sp>
      <p:pic>
        <p:nvPicPr>
          <p:cNvPr id="6" name="Picture 8" descr="A close up of a logo&#10;&#10;Description generated with very high confidence">
            <a:extLst>
              <a:ext uri="{FF2B5EF4-FFF2-40B4-BE49-F238E27FC236}">
                <a16:creationId xmlns:a16="http://schemas.microsoft.com/office/drawing/2014/main" id="{CFC0EEE9-398D-4B82-8C42-80B56FE51D83}"/>
              </a:ext>
            </a:extLst>
          </p:cNvPr>
          <p:cNvPicPr>
            <a:picLocks noChangeAspect="1"/>
          </p:cNvPicPr>
          <p:nvPr/>
        </p:nvPicPr>
        <p:blipFill>
          <a:blip r:embed="rId5"/>
          <a:stretch>
            <a:fillRect/>
          </a:stretch>
        </p:blipFill>
        <p:spPr>
          <a:xfrm>
            <a:off x="2609850" y="6734175"/>
            <a:ext cx="790575" cy="790575"/>
          </a:xfrm>
          <a:prstGeom prst="rect">
            <a:avLst/>
          </a:prstGeom>
        </p:spPr>
      </p:pic>
      <p:pic>
        <p:nvPicPr>
          <p:cNvPr id="9" name="Picture 9" descr="A picture containing drawing&#10;&#10;Description generated with very high confidence">
            <a:extLst>
              <a:ext uri="{FF2B5EF4-FFF2-40B4-BE49-F238E27FC236}">
                <a16:creationId xmlns:a16="http://schemas.microsoft.com/office/drawing/2014/main" id="{387F5563-7F84-458C-BB8B-1960A7CDA57E}"/>
              </a:ext>
            </a:extLst>
          </p:cNvPr>
          <p:cNvPicPr>
            <a:picLocks noChangeAspect="1"/>
          </p:cNvPicPr>
          <p:nvPr/>
        </p:nvPicPr>
        <p:blipFill>
          <a:blip r:embed="rId6"/>
          <a:stretch>
            <a:fillRect/>
          </a:stretch>
        </p:blipFill>
        <p:spPr>
          <a:xfrm>
            <a:off x="3609975" y="6800850"/>
            <a:ext cx="447675" cy="485775"/>
          </a:xfrm>
          <a:prstGeom prst="rect">
            <a:avLst/>
          </a:prstGeom>
        </p:spPr>
      </p:pic>
      <p:pic>
        <p:nvPicPr>
          <p:cNvPr id="10" name="Picture 10" descr="A close up of a logo&#10;&#10;Description generated with very high confidence">
            <a:extLst>
              <a:ext uri="{FF2B5EF4-FFF2-40B4-BE49-F238E27FC236}">
                <a16:creationId xmlns:a16="http://schemas.microsoft.com/office/drawing/2014/main" id="{E2BDC911-0674-4DFE-9942-020E895C98BB}"/>
              </a:ext>
            </a:extLst>
          </p:cNvPr>
          <p:cNvPicPr>
            <a:picLocks noChangeAspect="1"/>
          </p:cNvPicPr>
          <p:nvPr/>
        </p:nvPicPr>
        <p:blipFill rotWithShape="1">
          <a:blip r:embed="rId7"/>
          <a:srcRect b="13889"/>
          <a:stretch/>
        </p:blipFill>
        <p:spPr>
          <a:xfrm>
            <a:off x="4391025" y="6677025"/>
            <a:ext cx="790575" cy="666753"/>
          </a:xfrm>
          <a:prstGeom prst="rect">
            <a:avLst/>
          </a:prstGeom>
        </p:spPr>
      </p:pic>
      <p:pic>
        <p:nvPicPr>
          <p:cNvPr id="11" name="Picture 12" descr="A close up of a logo&#10;&#10;Description generated with very high confidence">
            <a:extLst>
              <a:ext uri="{FF2B5EF4-FFF2-40B4-BE49-F238E27FC236}">
                <a16:creationId xmlns:a16="http://schemas.microsoft.com/office/drawing/2014/main" id="{98B89F81-858B-45CB-9029-A1D7A669BAE1}"/>
              </a:ext>
            </a:extLst>
          </p:cNvPr>
          <p:cNvPicPr>
            <a:picLocks noChangeAspect="1"/>
          </p:cNvPicPr>
          <p:nvPr/>
        </p:nvPicPr>
        <p:blipFill>
          <a:blip r:embed="rId8"/>
          <a:stretch>
            <a:fillRect/>
          </a:stretch>
        </p:blipFill>
        <p:spPr>
          <a:xfrm>
            <a:off x="5362575" y="6729413"/>
            <a:ext cx="409575" cy="609600"/>
          </a:xfrm>
          <a:prstGeom prst="rect">
            <a:avLst/>
          </a:prstGeom>
        </p:spPr>
      </p:pic>
      <p:pic>
        <p:nvPicPr>
          <p:cNvPr id="13" name="Picture 22" descr="A close up of a logo&#10;&#10;Description generated with very high confidence">
            <a:extLst>
              <a:ext uri="{FF2B5EF4-FFF2-40B4-BE49-F238E27FC236}">
                <a16:creationId xmlns:a16="http://schemas.microsoft.com/office/drawing/2014/main" id="{D12D1AE8-ADAA-4096-B27F-5466B02B012E}"/>
              </a:ext>
            </a:extLst>
          </p:cNvPr>
          <p:cNvPicPr>
            <a:picLocks noChangeAspect="1"/>
          </p:cNvPicPr>
          <p:nvPr/>
        </p:nvPicPr>
        <p:blipFill rotWithShape="1">
          <a:blip r:embed="rId9"/>
          <a:srcRect l="-1389" t="2430" r="1910" b="14931"/>
          <a:stretch/>
        </p:blipFill>
        <p:spPr>
          <a:xfrm>
            <a:off x="6029325" y="6753225"/>
            <a:ext cx="681039" cy="590554"/>
          </a:xfrm>
          <a:prstGeom prst="rect">
            <a:avLst/>
          </a:prstGeom>
        </p:spPr>
      </p:pic>
      <p:pic>
        <p:nvPicPr>
          <p:cNvPr id="23" name="Picture 23" descr="A close up of a logo&#10;&#10;Description generated with very high confidence">
            <a:extLst>
              <a:ext uri="{FF2B5EF4-FFF2-40B4-BE49-F238E27FC236}">
                <a16:creationId xmlns:a16="http://schemas.microsoft.com/office/drawing/2014/main" id="{FC613261-76AD-4E1A-9678-1D7A21870F6C}"/>
              </a:ext>
            </a:extLst>
          </p:cNvPr>
          <p:cNvPicPr>
            <a:picLocks noChangeAspect="1"/>
          </p:cNvPicPr>
          <p:nvPr/>
        </p:nvPicPr>
        <p:blipFill rotWithShape="1">
          <a:blip r:embed="rId10"/>
          <a:srcRect r="-490" b="13592"/>
          <a:stretch/>
        </p:blipFill>
        <p:spPr>
          <a:xfrm>
            <a:off x="2705100" y="7591425"/>
            <a:ext cx="652462" cy="561976"/>
          </a:xfrm>
          <a:prstGeom prst="rect">
            <a:avLst/>
          </a:prstGeom>
        </p:spPr>
      </p:pic>
      <p:pic>
        <p:nvPicPr>
          <p:cNvPr id="24" name="Picture 24" descr="A close up of a logo&#10;&#10;Description generated with very high confidence">
            <a:extLst>
              <a:ext uri="{FF2B5EF4-FFF2-40B4-BE49-F238E27FC236}">
                <a16:creationId xmlns:a16="http://schemas.microsoft.com/office/drawing/2014/main" id="{FD62AE7A-DAAB-4E45-BEBC-8535B29A8BD3}"/>
              </a:ext>
            </a:extLst>
          </p:cNvPr>
          <p:cNvPicPr>
            <a:picLocks noChangeAspect="1"/>
          </p:cNvPicPr>
          <p:nvPr/>
        </p:nvPicPr>
        <p:blipFill>
          <a:blip r:embed="rId11"/>
          <a:stretch>
            <a:fillRect/>
          </a:stretch>
        </p:blipFill>
        <p:spPr>
          <a:xfrm>
            <a:off x="3529013" y="7524750"/>
            <a:ext cx="790575" cy="600075"/>
          </a:xfrm>
          <a:prstGeom prst="rect">
            <a:avLst/>
          </a:prstGeom>
        </p:spPr>
      </p:pic>
      <p:pic>
        <p:nvPicPr>
          <p:cNvPr id="25" name="Picture 25" descr="A close up of a logo&#10;&#10;Description generated with very high confidence">
            <a:extLst>
              <a:ext uri="{FF2B5EF4-FFF2-40B4-BE49-F238E27FC236}">
                <a16:creationId xmlns:a16="http://schemas.microsoft.com/office/drawing/2014/main" id="{94250719-FAD5-47F4-828A-75EF0C6D884E}"/>
              </a:ext>
            </a:extLst>
          </p:cNvPr>
          <p:cNvPicPr>
            <a:picLocks noChangeAspect="1"/>
          </p:cNvPicPr>
          <p:nvPr/>
        </p:nvPicPr>
        <p:blipFill rotWithShape="1">
          <a:blip r:embed="rId12"/>
          <a:srcRect r="521" b="14236"/>
          <a:stretch/>
        </p:blipFill>
        <p:spPr>
          <a:xfrm>
            <a:off x="4352925" y="7477125"/>
            <a:ext cx="757239" cy="676276"/>
          </a:xfrm>
          <a:prstGeom prst="rect">
            <a:avLst/>
          </a:prstGeom>
        </p:spPr>
      </p:pic>
      <p:pic>
        <p:nvPicPr>
          <p:cNvPr id="26" name="Picture 26" descr="A close up of a logo&#10;&#10;Description generated with very high confidence">
            <a:extLst>
              <a:ext uri="{FF2B5EF4-FFF2-40B4-BE49-F238E27FC236}">
                <a16:creationId xmlns:a16="http://schemas.microsoft.com/office/drawing/2014/main" id="{CD0C996A-FAB8-481B-A572-B3AE88BCE003}"/>
              </a:ext>
            </a:extLst>
          </p:cNvPr>
          <p:cNvPicPr>
            <a:picLocks noChangeAspect="1"/>
          </p:cNvPicPr>
          <p:nvPr/>
        </p:nvPicPr>
        <p:blipFill rotWithShape="1">
          <a:blip r:embed="rId13"/>
          <a:srcRect r="521" b="13889"/>
          <a:stretch/>
        </p:blipFill>
        <p:spPr>
          <a:xfrm>
            <a:off x="5229225" y="7505700"/>
            <a:ext cx="728664" cy="638178"/>
          </a:xfrm>
          <a:prstGeom prst="rect">
            <a:avLst/>
          </a:prstGeom>
        </p:spPr>
      </p:pic>
      <p:pic>
        <p:nvPicPr>
          <p:cNvPr id="27" name="Picture 27" descr="A close up of a logo&#10;&#10;Description generated with very high confidence">
            <a:extLst>
              <a:ext uri="{FF2B5EF4-FFF2-40B4-BE49-F238E27FC236}">
                <a16:creationId xmlns:a16="http://schemas.microsoft.com/office/drawing/2014/main" id="{D97851C3-6F51-45C9-A401-DD23C8F76264}"/>
              </a:ext>
            </a:extLst>
          </p:cNvPr>
          <p:cNvPicPr>
            <a:picLocks noChangeAspect="1"/>
          </p:cNvPicPr>
          <p:nvPr/>
        </p:nvPicPr>
        <p:blipFill rotWithShape="1">
          <a:blip r:embed="rId14"/>
          <a:srcRect r="521" b="14236"/>
          <a:stretch/>
        </p:blipFill>
        <p:spPr>
          <a:xfrm>
            <a:off x="6038850" y="7515225"/>
            <a:ext cx="719139" cy="628651"/>
          </a:xfrm>
          <a:prstGeom prst="rect">
            <a:avLst/>
          </a:prstGeom>
        </p:spPr>
      </p:pic>
      <p:sp>
        <p:nvSpPr>
          <p:cNvPr id="31" name="Rectangle 30">
            <a:extLst>
              <a:ext uri="{FF2B5EF4-FFF2-40B4-BE49-F238E27FC236}">
                <a16:creationId xmlns:a16="http://schemas.microsoft.com/office/drawing/2014/main" id="{17A7B934-ED06-4370-AF59-9AD9D5902B62}"/>
              </a:ext>
            </a:extLst>
          </p:cNvPr>
          <p:cNvSpPr/>
          <p:nvPr/>
        </p:nvSpPr>
        <p:spPr>
          <a:xfrm>
            <a:off x="2647949" y="8223628"/>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What are Goldings intentions? </a:t>
            </a:r>
          </a:p>
          <a:p>
            <a:pPr algn="ctr"/>
            <a:r>
              <a:rPr lang="en-US" sz="1400">
                <a:solidFill>
                  <a:srgbClr val="FFFFFF"/>
                </a:solidFill>
                <a:cs typeface="Calibri"/>
              </a:rPr>
              <a:t>What is the desired effect on the reader?</a:t>
            </a:r>
          </a:p>
        </p:txBody>
      </p:sp>
      <p:sp>
        <p:nvSpPr>
          <p:cNvPr id="4" name="TextBox 3">
            <a:extLst>
              <a:ext uri="{FF2B5EF4-FFF2-40B4-BE49-F238E27FC236}">
                <a16:creationId xmlns:a16="http://schemas.microsoft.com/office/drawing/2014/main" id="{227247B7-C638-4EF9-A31D-EF6E5C5C496F}"/>
              </a:ext>
            </a:extLst>
          </p:cNvPr>
          <p:cNvSpPr txBox="1"/>
          <p:nvPr/>
        </p:nvSpPr>
        <p:spPr>
          <a:xfrm>
            <a:off x="2657475" y="8839200"/>
            <a:ext cx="410527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a:t>Consider what Golding is: </a:t>
            </a:r>
            <a:r>
              <a:rPr lang="en-US" sz="1000" b="1">
                <a:solidFill>
                  <a:srgbClr val="FF0000"/>
                </a:solidFill>
              </a:rPr>
              <a:t>advocating </a:t>
            </a:r>
            <a:r>
              <a:rPr lang="en-US" sz="1000" b="1" err="1">
                <a:solidFill>
                  <a:srgbClr val="FF0000"/>
                </a:solidFill>
              </a:rPr>
              <a:t>criticising</a:t>
            </a:r>
            <a:r>
              <a:rPr lang="en-US" sz="1000" b="1">
                <a:solidFill>
                  <a:srgbClr val="FF0000"/>
                </a:solidFill>
              </a:rPr>
              <a:t> celebrating warning teaching exposing. Link your big ideas to the themes above. </a:t>
            </a:r>
          </a:p>
        </p:txBody>
      </p:sp>
      <p:pic>
        <p:nvPicPr>
          <p:cNvPr id="28" name="Picture 31" descr="A close up of a logo&#10;&#10;Description generated with very high confidence">
            <a:extLst>
              <a:ext uri="{FF2B5EF4-FFF2-40B4-BE49-F238E27FC236}">
                <a16:creationId xmlns:a16="http://schemas.microsoft.com/office/drawing/2014/main" id="{2EDB7459-7DE3-4419-A335-3B57837E41B5}"/>
              </a:ext>
            </a:extLst>
          </p:cNvPr>
          <p:cNvPicPr>
            <a:picLocks noChangeAspect="1"/>
          </p:cNvPicPr>
          <p:nvPr/>
        </p:nvPicPr>
        <p:blipFill>
          <a:blip r:embed="rId15"/>
          <a:stretch>
            <a:fillRect/>
          </a:stretch>
        </p:blipFill>
        <p:spPr>
          <a:xfrm>
            <a:off x="2733675" y="10220325"/>
            <a:ext cx="457200" cy="495300"/>
          </a:xfrm>
          <a:prstGeom prst="rect">
            <a:avLst/>
          </a:prstGeom>
        </p:spPr>
      </p:pic>
      <p:pic>
        <p:nvPicPr>
          <p:cNvPr id="32" name="Picture 32" descr="A close up of a logo&#10;&#10;Description generated with very high confidence">
            <a:extLst>
              <a:ext uri="{FF2B5EF4-FFF2-40B4-BE49-F238E27FC236}">
                <a16:creationId xmlns:a16="http://schemas.microsoft.com/office/drawing/2014/main" id="{F83DBC14-F892-4C15-93F3-39610C76C281}"/>
              </a:ext>
            </a:extLst>
          </p:cNvPr>
          <p:cNvPicPr>
            <a:picLocks noChangeAspect="1"/>
          </p:cNvPicPr>
          <p:nvPr/>
        </p:nvPicPr>
        <p:blipFill>
          <a:blip r:embed="rId16"/>
          <a:stretch>
            <a:fillRect/>
          </a:stretch>
        </p:blipFill>
        <p:spPr>
          <a:xfrm>
            <a:off x="2705100" y="11220450"/>
            <a:ext cx="514350" cy="371475"/>
          </a:xfrm>
          <a:prstGeom prst="rect">
            <a:avLst/>
          </a:prstGeom>
        </p:spPr>
      </p:pic>
      <p:pic>
        <p:nvPicPr>
          <p:cNvPr id="33" name="Picture 33" descr="A picture containing drawing&#10;&#10;Description generated with very high confidence">
            <a:extLst>
              <a:ext uri="{FF2B5EF4-FFF2-40B4-BE49-F238E27FC236}">
                <a16:creationId xmlns:a16="http://schemas.microsoft.com/office/drawing/2014/main" id="{FE681F93-6888-46E7-B9B7-E0B79134C305}"/>
              </a:ext>
            </a:extLst>
          </p:cNvPr>
          <p:cNvPicPr>
            <a:picLocks noChangeAspect="1"/>
          </p:cNvPicPr>
          <p:nvPr/>
        </p:nvPicPr>
        <p:blipFill>
          <a:blip r:embed="rId17"/>
          <a:stretch>
            <a:fillRect/>
          </a:stretch>
        </p:blipFill>
        <p:spPr>
          <a:xfrm rot="60000">
            <a:off x="2714625" y="9696450"/>
            <a:ext cx="542925" cy="457200"/>
          </a:xfrm>
          <a:prstGeom prst="rect">
            <a:avLst/>
          </a:prstGeom>
        </p:spPr>
      </p:pic>
      <p:pic>
        <p:nvPicPr>
          <p:cNvPr id="34" name="Picture 34" descr="A close up of a logo&#10;&#10;Description generated with very high confidence">
            <a:extLst>
              <a:ext uri="{FF2B5EF4-FFF2-40B4-BE49-F238E27FC236}">
                <a16:creationId xmlns:a16="http://schemas.microsoft.com/office/drawing/2014/main" id="{06FE4AD3-1223-4EDF-80A3-7CDEB5F7C770}"/>
              </a:ext>
            </a:extLst>
          </p:cNvPr>
          <p:cNvPicPr>
            <a:picLocks noChangeAspect="1"/>
          </p:cNvPicPr>
          <p:nvPr/>
        </p:nvPicPr>
        <p:blipFill>
          <a:blip r:embed="rId18"/>
          <a:stretch>
            <a:fillRect/>
          </a:stretch>
        </p:blipFill>
        <p:spPr>
          <a:xfrm>
            <a:off x="2657475" y="9239250"/>
            <a:ext cx="609600" cy="314325"/>
          </a:xfrm>
          <a:prstGeom prst="rect">
            <a:avLst/>
          </a:prstGeom>
        </p:spPr>
      </p:pic>
      <p:pic>
        <p:nvPicPr>
          <p:cNvPr id="35" name="Picture 35" descr="A close up of a logo&#10;&#10;Description generated with very high confidence">
            <a:extLst>
              <a:ext uri="{FF2B5EF4-FFF2-40B4-BE49-F238E27FC236}">
                <a16:creationId xmlns:a16="http://schemas.microsoft.com/office/drawing/2014/main" id="{732D1745-C088-4B52-BEDB-76D317715CC3}"/>
              </a:ext>
            </a:extLst>
          </p:cNvPr>
          <p:cNvPicPr>
            <a:picLocks noChangeAspect="1"/>
          </p:cNvPicPr>
          <p:nvPr/>
        </p:nvPicPr>
        <p:blipFill>
          <a:blip r:embed="rId19"/>
          <a:stretch>
            <a:fillRect/>
          </a:stretch>
        </p:blipFill>
        <p:spPr>
          <a:xfrm>
            <a:off x="2724150" y="10772775"/>
            <a:ext cx="390525" cy="361950"/>
          </a:xfrm>
          <a:prstGeom prst="rect">
            <a:avLst/>
          </a:prstGeom>
        </p:spPr>
      </p:pic>
      <p:pic>
        <p:nvPicPr>
          <p:cNvPr id="36" name="Picture 36" descr="A picture containing drawing&#10;&#10;Description generated with very high confidence">
            <a:extLst>
              <a:ext uri="{FF2B5EF4-FFF2-40B4-BE49-F238E27FC236}">
                <a16:creationId xmlns:a16="http://schemas.microsoft.com/office/drawing/2014/main" id="{7BFBF20E-A8C5-4D89-8DEF-57561F3F9A49}"/>
              </a:ext>
            </a:extLst>
          </p:cNvPr>
          <p:cNvPicPr>
            <a:picLocks noChangeAspect="1"/>
          </p:cNvPicPr>
          <p:nvPr/>
        </p:nvPicPr>
        <p:blipFill>
          <a:blip r:embed="rId20"/>
          <a:stretch>
            <a:fillRect/>
          </a:stretch>
        </p:blipFill>
        <p:spPr>
          <a:xfrm>
            <a:off x="2714625" y="11696700"/>
            <a:ext cx="457200" cy="428625"/>
          </a:xfrm>
          <a:prstGeom prst="rect">
            <a:avLst/>
          </a:prstGeom>
        </p:spPr>
      </p:pic>
      <p:sp>
        <p:nvSpPr>
          <p:cNvPr id="37" name="Rectangle 36">
            <a:extLst>
              <a:ext uri="{FF2B5EF4-FFF2-40B4-BE49-F238E27FC236}">
                <a16:creationId xmlns:a16="http://schemas.microsoft.com/office/drawing/2014/main" id="{8EB79F35-6F3E-47EC-932C-8A81D6394190}"/>
              </a:ext>
            </a:extLst>
          </p:cNvPr>
          <p:cNvSpPr/>
          <p:nvPr/>
        </p:nvSpPr>
        <p:spPr>
          <a:xfrm>
            <a:off x="2619374" y="3270628"/>
            <a:ext cx="4151051" cy="5483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dirty="0">
                <a:solidFill>
                  <a:srgbClr val="FFFFFF"/>
                </a:solidFill>
                <a:cs typeface="Calibri"/>
              </a:rPr>
              <a:t>How does their relationship change throughout the </a:t>
            </a:r>
            <a:r>
              <a:rPr lang="en-US" sz="1400">
                <a:solidFill>
                  <a:srgbClr val="FFFFFF"/>
                </a:solidFill>
                <a:cs typeface="Calibri"/>
              </a:rPr>
              <a:t>novel? What causes this? </a:t>
            </a:r>
            <a:endParaRPr lang="en-US"/>
          </a:p>
        </p:txBody>
      </p:sp>
    </p:spTree>
    <p:extLst>
      <p:ext uri="{BB962C8B-B14F-4D97-AF65-F5344CB8AC3E}">
        <p14:creationId xmlns:p14="http://schemas.microsoft.com/office/powerpoint/2010/main" val="4218732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63120" y="-1138"/>
            <a:ext cx="668882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Calibri"/>
              </a:rPr>
              <a:t>Essay Plan – blend extract and wider novel analysis  </a:t>
            </a:r>
          </a:p>
        </p:txBody>
      </p:sp>
      <p:sp>
        <p:nvSpPr>
          <p:cNvPr id="2" name="TextBox 1">
            <a:extLst>
              <a:ext uri="{FF2B5EF4-FFF2-40B4-BE49-F238E27FC236}">
                <a16:creationId xmlns:a16="http://schemas.microsoft.com/office/drawing/2014/main" id="{9638257F-91F8-4B6A-82B8-A905F23CD650}"/>
              </a:ext>
            </a:extLst>
          </p:cNvPr>
          <p:cNvSpPr txBox="1"/>
          <p:nvPr/>
        </p:nvSpPr>
        <p:spPr>
          <a:xfrm>
            <a:off x="48050" y="33181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graphicFrame>
        <p:nvGraphicFramePr>
          <p:cNvPr id="3" name="Table 6">
            <a:extLst>
              <a:ext uri="{FF2B5EF4-FFF2-40B4-BE49-F238E27FC236}">
                <a16:creationId xmlns:a16="http://schemas.microsoft.com/office/drawing/2014/main" id="{664AB48E-A8A7-4F4B-B151-6BD05DBA5769}"/>
              </a:ext>
            </a:extLst>
          </p:cNvPr>
          <p:cNvGraphicFramePr>
            <a:graphicFrameLocks noGrp="1"/>
          </p:cNvGraphicFramePr>
          <p:nvPr>
            <p:extLst>
              <p:ext uri="{D42A27DB-BD31-4B8C-83A1-F6EECF244321}">
                <p14:modId xmlns:p14="http://schemas.microsoft.com/office/powerpoint/2010/main" val="3961945752"/>
              </p:ext>
            </p:extLst>
          </p:nvPr>
        </p:nvGraphicFramePr>
        <p:xfrm>
          <a:off x="68580" y="731901"/>
          <a:ext cx="6741509" cy="11258845"/>
        </p:xfrm>
        <a:graphic>
          <a:graphicData uri="http://schemas.openxmlformats.org/drawingml/2006/table">
            <a:tbl>
              <a:tblPr firstRow="1" bandRow="1">
                <a:tableStyleId>{5940675A-B579-460E-94D1-54222C63F5DA}</a:tableStyleId>
              </a:tblPr>
              <a:tblGrid>
                <a:gridCol w="2933699">
                  <a:extLst>
                    <a:ext uri="{9D8B030D-6E8A-4147-A177-3AD203B41FA5}">
                      <a16:colId xmlns:a16="http://schemas.microsoft.com/office/drawing/2014/main" val="1386128503"/>
                    </a:ext>
                  </a:extLst>
                </a:gridCol>
                <a:gridCol w="3807810">
                  <a:extLst>
                    <a:ext uri="{9D8B030D-6E8A-4147-A177-3AD203B41FA5}">
                      <a16:colId xmlns:a16="http://schemas.microsoft.com/office/drawing/2014/main" val="4278086502"/>
                    </a:ext>
                  </a:extLst>
                </a:gridCol>
              </a:tblGrid>
              <a:tr h="1371600">
                <a:tc>
                  <a:txBody>
                    <a:bodyPr/>
                    <a:lstStyle/>
                    <a:p>
                      <a:r>
                        <a:rPr lang="en-US" sz="1050" b="1"/>
                        <a:t>Introduction</a:t>
                      </a:r>
                      <a:endParaRPr lang="en-US"/>
                    </a:p>
                    <a:p>
                      <a:pPr marL="171450" lvl="0" indent="-171450">
                        <a:buFont typeface="Arial"/>
                        <a:buChar char="•"/>
                      </a:pPr>
                      <a:r>
                        <a:rPr lang="en-US" sz="1050" b="0" i="1"/>
                        <a:t>Overview that directly answers the question. </a:t>
                      </a:r>
                      <a:endParaRPr lang="en-US"/>
                    </a:p>
                    <a:p>
                      <a:pPr marL="171450" lvl="0" indent="-171450">
                        <a:buFont typeface="Arial"/>
                        <a:buChar char="•"/>
                      </a:pPr>
                      <a:r>
                        <a:rPr lang="en-US" sz="1050" b="0" i="1"/>
                        <a:t>Discuss structure immediately – how does the relationship start, alter/change and end. </a:t>
                      </a:r>
                      <a:endParaRPr lang="en-US"/>
                    </a:p>
                    <a:p>
                      <a:pPr marL="171450" lvl="0" indent="-171450">
                        <a:buFont typeface="Arial"/>
                        <a:buChar char="•"/>
                      </a:pPr>
                      <a:r>
                        <a:rPr lang="en-US" sz="1050" b="0" i="1"/>
                        <a:t>Place the extract in that structure. </a:t>
                      </a:r>
                      <a:endParaRPr lang="en-US"/>
                    </a:p>
                    <a:p>
                      <a:pPr marL="171450" lvl="0" indent="-171450">
                        <a:buFont typeface="Arial"/>
                        <a:buChar char="•"/>
                      </a:pPr>
                      <a:r>
                        <a:rPr lang="en-US" sz="1050" b="0" i="1"/>
                        <a:t>Comment on Golding's intentions/big picture. </a:t>
                      </a:r>
                    </a:p>
                    <a:p>
                      <a:pPr marL="171450" lvl="0" indent="-171450">
                        <a:buFont typeface="Arial"/>
                        <a:buChar char="•"/>
                      </a:pPr>
                      <a:endParaRPr lang="en-US" sz="1050" b="0" i="1"/>
                    </a:p>
                    <a:p>
                      <a:pPr marL="171450" lvl="0" indent="-171450">
                        <a:buFont typeface="Arial"/>
                        <a:buChar char="•"/>
                      </a:pPr>
                      <a:endParaRPr lang="en-US" sz="1050" b="0" i="1"/>
                    </a:p>
                  </a:txBody>
                  <a:tcPr/>
                </a:tc>
                <a:tc>
                  <a:txBody>
                    <a:bodyPr/>
                    <a:lstStyle/>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txBody>
                  <a:tcPr/>
                </a:tc>
                <a:extLst>
                  <a:ext uri="{0D108BD9-81ED-4DB2-BD59-A6C34878D82A}">
                    <a16:rowId xmlns:a16="http://schemas.microsoft.com/office/drawing/2014/main" val="1787252618"/>
                  </a:ext>
                </a:extLst>
              </a:tr>
              <a:tr h="1360465">
                <a:tc>
                  <a:txBody>
                    <a:bodyPr/>
                    <a:lstStyle/>
                    <a:p>
                      <a:pPr lvl="0">
                        <a:buNone/>
                      </a:pPr>
                      <a:r>
                        <a:rPr lang="en-US" sz="1050" b="1" i="0" u="none" strike="noStrike" noProof="0">
                          <a:latin typeface="Calibri"/>
                        </a:rPr>
                        <a:t>Outline the big picture ideas you'll discuss </a:t>
                      </a:r>
                    </a:p>
                    <a:p>
                      <a:pPr marL="0" lvl="0" indent="0">
                        <a:buNone/>
                      </a:pPr>
                      <a:r>
                        <a:rPr lang="en-US" sz="1050" b="0" i="1" u="none" strike="noStrike" noProof="0">
                          <a:latin typeface="Calibri"/>
                        </a:rPr>
                        <a:t>Extended introduction to develop your big ideas further. </a:t>
                      </a:r>
                    </a:p>
                    <a:p>
                      <a:pPr marL="0" lvl="0" indent="0">
                        <a:buNone/>
                      </a:pPr>
                      <a:r>
                        <a:rPr lang="en-US" sz="1050" b="0" i="1" u="none" strike="noStrike" noProof="0">
                          <a:latin typeface="Calibri"/>
                        </a:rPr>
                        <a:t>Comment on the progressive journey throughout novel. </a:t>
                      </a:r>
                    </a:p>
                    <a:p>
                      <a:pPr marL="0" lvl="0" indent="0">
                        <a:buNone/>
                      </a:pPr>
                      <a:endParaRPr lang="en-US" sz="1050" b="0" i="1" u="none" strike="noStrike" noProof="0">
                        <a:latin typeface="Calibri"/>
                      </a:endParaRPr>
                    </a:p>
                    <a:p>
                      <a:pPr marL="0" lvl="0" indent="0">
                        <a:buNone/>
                      </a:pPr>
                      <a:endParaRPr lang="en-US" sz="1050" b="0" i="1" u="none" strike="noStrike" noProof="0">
                        <a:latin typeface="Calibri"/>
                      </a:endParaRPr>
                    </a:p>
                  </a:txBody>
                  <a:tcPr/>
                </a:tc>
                <a:tc>
                  <a:txBody>
                    <a:bodyPr/>
                    <a:lstStyle/>
                    <a:p>
                      <a:endParaRPr lang="en-US" sz="1000" b="1" i="1" dirty="0">
                        <a:latin typeface="Bradley Hand ITC"/>
                      </a:endParaRPr>
                    </a:p>
                    <a:p>
                      <a:pPr lvl="0">
                        <a:buNone/>
                      </a:pPr>
                      <a:endParaRPr lang="en-US" sz="1000" b="1" i="1" dirty="0">
                        <a:latin typeface="Bradley Hand ITC"/>
                      </a:endParaRPr>
                    </a:p>
                    <a:p>
                      <a:pPr lvl="0">
                        <a:buNone/>
                      </a:pPr>
                      <a:endParaRPr lang="en-US" sz="1000" b="1" i="1" dirty="0">
                        <a:latin typeface="Bradley Hand ITC"/>
                      </a:endParaRPr>
                    </a:p>
                    <a:p>
                      <a:pPr lvl="0">
                        <a:buNone/>
                      </a:pPr>
                      <a:endParaRPr lang="en-US" sz="1000" b="1" i="1" dirty="0">
                        <a:latin typeface="Bradley Hand ITC"/>
                      </a:endParaRPr>
                    </a:p>
                  </a:txBody>
                  <a:tcPr/>
                </a:tc>
                <a:extLst>
                  <a:ext uri="{0D108BD9-81ED-4DB2-BD59-A6C34878D82A}">
                    <a16:rowId xmlns:a16="http://schemas.microsoft.com/office/drawing/2014/main" val="1077751353"/>
                  </a:ext>
                </a:extLst>
              </a:tr>
              <a:tr h="1360465">
                <a:tc>
                  <a:txBody>
                    <a:bodyPr/>
                    <a:lstStyle/>
                    <a:p>
                      <a:pPr lvl="0">
                        <a:buNone/>
                      </a:pPr>
                      <a:r>
                        <a:rPr lang="en-US" sz="1050" b="1" i="0" u="none" strike="noStrike" noProof="0">
                          <a:latin typeface="Calibri"/>
                        </a:rPr>
                        <a:t>Big idea one – beginning of the novel </a:t>
                      </a:r>
                    </a:p>
                    <a:p>
                      <a:pPr marL="171450" lvl="0" indent="-171450">
                        <a:buFont typeface="Arial,Sans-Serif"/>
                        <a:buChar char="•"/>
                      </a:pPr>
                      <a:r>
                        <a:rPr lang="en-US" sz="1050" b="0" i="1" u="none" strike="noStrike" noProof="0"/>
                        <a:t>Topic sentence that relates to the question focus </a:t>
                      </a:r>
                      <a:endParaRPr lang="en-US" sz="1050" b="0" i="0" u="none" strike="noStrike" noProof="0"/>
                    </a:p>
                    <a:p>
                      <a:pPr marL="171450" lvl="0" indent="-171450">
                        <a:buFont typeface="Arial,Sans-Serif"/>
                        <a:buChar char="•"/>
                      </a:pPr>
                      <a:r>
                        <a:rPr lang="en-US" sz="1050" b="0" i="1" u="none" strike="noStrike" noProof="0"/>
                        <a:t>Embed short relevant quotations/language/methods from the extract </a:t>
                      </a:r>
                      <a:endParaRPr lang="en-US" sz="1050" b="0" i="0" u="none" strike="noStrike" noProof="0"/>
                    </a:p>
                    <a:p>
                      <a:pPr marL="171450" lvl="0" indent="-171450">
                        <a:buFont typeface="Arial,Sans-Serif"/>
                        <a:buChar char="•"/>
                      </a:pPr>
                      <a:r>
                        <a:rPr lang="en-US" sz="1050" b="0" i="1" u="none" strike="noStrike" noProof="0"/>
                        <a:t>Link to wider novel and give supporting quotations where possible </a:t>
                      </a:r>
                    </a:p>
                    <a:p>
                      <a:pPr marL="171450" lvl="0" indent="-171450">
                        <a:buFont typeface="Arial,Sans-Serif"/>
                        <a:buChar char="•"/>
                      </a:pPr>
                      <a:r>
                        <a:rPr lang="en-US" sz="1050" b="0" i="1" u="none" strike="noStrike" noProof="0" err="1"/>
                        <a:t>Analyse</a:t>
                      </a:r>
                      <a:r>
                        <a:rPr lang="en-US" sz="1050" b="0" i="1" u="none" strike="noStrike" noProof="0"/>
                        <a:t> effect on the reader </a:t>
                      </a:r>
                      <a:endParaRPr lang="en-US" sz="1050" b="0" i="0" u="none" strike="noStrike" noProof="0"/>
                    </a:p>
                    <a:p>
                      <a:pPr marL="171450" lvl="0" indent="-171450">
                        <a:buFont typeface="Arial,Sans-Serif"/>
                        <a:buChar char="•"/>
                      </a:pPr>
                      <a:r>
                        <a:rPr lang="en-US" sz="1050" b="0" i="1" u="none" strike="noStrike" noProof="0"/>
                        <a:t>Discuss Goldings intentions </a:t>
                      </a:r>
                    </a:p>
                    <a:p>
                      <a:pPr marL="171450" lvl="0" indent="-171450">
                        <a:buFont typeface="Arial,Sans-Serif"/>
                        <a:buChar char="•"/>
                      </a:pPr>
                      <a:endParaRPr lang="en-US" sz="1050" b="0" i="1" u="none" strike="noStrike" noProof="0"/>
                    </a:p>
                    <a:p>
                      <a:pPr marL="171450" lvl="0" indent="-171450">
                        <a:buFont typeface="Arial,Sans-Serif"/>
                        <a:buChar char="•"/>
                      </a:pPr>
                      <a:endParaRPr lang="en-US" sz="1050" b="0" i="1" u="none" strike="noStrike" noProof="0"/>
                    </a:p>
                  </a:txBody>
                  <a:tcPr/>
                </a:tc>
                <a:tc>
                  <a:txBody>
                    <a:bodyPr/>
                    <a:lstStyle/>
                    <a:p>
                      <a:pPr marL="0" indent="0">
                        <a:buNone/>
                      </a:pPr>
                      <a:endParaRPr lang="en-US" sz="1000" b="1" i="1" dirty="0">
                        <a:latin typeface="Bradley Hand ITC"/>
                      </a:endParaRPr>
                    </a:p>
                  </a:txBody>
                  <a:tcPr/>
                </a:tc>
                <a:extLst>
                  <a:ext uri="{0D108BD9-81ED-4DB2-BD59-A6C34878D82A}">
                    <a16:rowId xmlns:a16="http://schemas.microsoft.com/office/drawing/2014/main" val="3272078475"/>
                  </a:ext>
                </a:extLst>
              </a:tr>
              <a:tr h="1360465">
                <a:tc>
                  <a:txBody>
                    <a:bodyPr/>
                    <a:lstStyle/>
                    <a:p>
                      <a:pPr lvl="0">
                        <a:buNone/>
                      </a:pPr>
                      <a:r>
                        <a:rPr lang="en-US" sz="1050" b="1" i="0" u="none" strike="noStrike" noProof="0">
                          <a:latin typeface="Calibri"/>
                        </a:rPr>
                        <a:t>Big idea two – middle of the novel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Topic sentence that relates to the question focus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how things have changed as the novel progresses </a:t>
                      </a:r>
                    </a:p>
                    <a:p>
                      <a:pPr marL="171450" lvl="0" indent="-171450">
                        <a:buFont typeface="Arial,Sans-Serif"/>
                        <a:buChar char="•"/>
                      </a:pPr>
                      <a:r>
                        <a:rPr lang="en-US" sz="1050" b="0" i="1" u="none" strike="noStrike" noProof="0">
                          <a:latin typeface="Calibri"/>
                        </a:rPr>
                        <a:t>Embed short relevant quotations/language/methods from the extract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Link to wider novel and give supporting quotations where possible </a:t>
                      </a:r>
                      <a:endParaRPr lang="en-US" sz="1050" b="0" i="0" u="none" strike="noStrike" noProof="0">
                        <a:latin typeface="Calibri"/>
                      </a:endParaRPr>
                    </a:p>
                    <a:p>
                      <a:pPr marL="171450" lvl="0" indent="-171450">
                        <a:buFont typeface="Arial,Sans-Serif"/>
                        <a:buChar char="•"/>
                      </a:pPr>
                      <a:r>
                        <a:rPr lang="en-US" sz="1050" b="0" i="1" u="none" strike="noStrike" noProof="0" err="1">
                          <a:latin typeface="Calibri"/>
                        </a:rPr>
                        <a:t>Analyse</a:t>
                      </a:r>
                      <a:r>
                        <a:rPr lang="en-US" sz="1050" b="0" i="1" u="none" strike="noStrike" noProof="0">
                          <a:latin typeface="Calibri"/>
                        </a:rPr>
                        <a:t> effect on the reader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Goldings intentions </a:t>
                      </a:r>
                    </a:p>
                    <a:p>
                      <a:pPr marL="171450" lvl="0" indent="-171450">
                        <a:buFont typeface="Arial,Sans-Serif"/>
                        <a:buChar char="•"/>
                      </a:pPr>
                      <a:endParaRPr lang="en-US" sz="1050" b="0" i="1" u="none" strike="noStrike" noProof="0">
                        <a:latin typeface="Calibri"/>
                      </a:endParaRPr>
                    </a:p>
                    <a:p>
                      <a:pPr marL="171450" lvl="0" indent="-171450">
                        <a:buFont typeface="Arial,Sans-Serif"/>
                        <a:buChar char="•"/>
                      </a:pPr>
                      <a:endParaRPr lang="en-US" sz="1050" b="0" i="1" u="none" strike="noStrike" noProof="0">
                        <a:latin typeface="Calibri"/>
                      </a:endParaRPr>
                    </a:p>
                  </a:txBody>
                  <a:tcPr/>
                </a:tc>
                <a:tc>
                  <a:txBody>
                    <a:bodyPr/>
                    <a:lstStyle/>
                    <a:p>
                      <a:pPr marL="0" indent="0">
                        <a:buNone/>
                      </a:pPr>
                      <a:endParaRPr lang="en-US" sz="1000" b="1" i="1" dirty="0">
                        <a:latin typeface="Bradley Hand ITC"/>
                      </a:endParaRPr>
                    </a:p>
                  </a:txBody>
                  <a:tcPr/>
                </a:tc>
                <a:extLst>
                  <a:ext uri="{0D108BD9-81ED-4DB2-BD59-A6C34878D82A}">
                    <a16:rowId xmlns:a16="http://schemas.microsoft.com/office/drawing/2014/main" val="3762854911"/>
                  </a:ext>
                </a:extLst>
              </a:tr>
              <a:tr h="1360465">
                <a:tc>
                  <a:txBody>
                    <a:bodyPr/>
                    <a:lstStyle/>
                    <a:p>
                      <a:pPr lvl="0">
                        <a:buNone/>
                      </a:pPr>
                      <a:r>
                        <a:rPr lang="en-US" sz="1050" b="1" i="0" u="none" strike="noStrike" noProof="0">
                          <a:latin typeface="Calibri"/>
                        </a:rPr>
                        <a:t>Big idea three – end of the novel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Topic sentence that relates to the question focus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how things have changed overall as the novel concludes</a:t>
                      </a:r>
                    </a:p>
                    <a:p>
                      <a:pPr marL="171450" lvl="0" indent="-171450">
                        <a:buFont typeface="Arial,Sans-Serif"/>
                        <a:buChar char="•"/>
                      </a:pPr>
                      <a:r>
                        <a:rPr lang="en-US" sz="1050" b="0" i="1" u="none" strike="noStrike" noProof="0">
                          <a:latin typeface="Calibri"/>
                        </a:rPr>
                        <a:t>Embed short relevant quotations/language/methods from the extract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Link to wider novel and give supporting quotations where possible </a:t>
                      </a:r>
                      <a:endParaRPr lang="en-US" sz="1050" b="0" i="0" u="none" strike="noStrike" noProof="0">
                        <a:latin typeface="Calibri"/>
                      </a:endParaRPr>
                    </a:p>
                    <a:p>
                      <a:pPr marL="171450" lvl="0" indent="-171450">
                        <a:buFont typeface="Arial,Sans-Serif"/>
                        <a:buChar char="•"/>
                      </a:pPr>
                      <a:r>
                        <a:rPr lang="en-US" sz="1050" b="0" i="1" u="none" strike="noStrike" noProof="0" err="1">
                          <a:latin typeface="Calibri"/>
                        </a:rPr>
                        <a:t>Analyse</a:t>
                      </a:r>
                      <a:r>
                        <a:rPr lang="en-US" sz="1050" b="0" i="1" u="none" strike="noStrike" noProof="0">
                          <a:latin typeface="Calibri"/>
                        </a:rPr>
                        <a:t> effect on the reader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Goldings intentions </a:t>
                      </a:r>
                    </a:p>
                    <a:p>
                      <a:pPr marL="171450" lvl="0" indent="-171450">
                        <a:buFont typeface="Arial,Sans-Serif"/>
                        <a:buChar char="•"/>
                      </a:pPr>
                      <a:endParaRPr lang="en-US" sz="1050" b="0" i="1" u="none" strike="noStrike" noProof="0">
                        <a:latin typeface="Calibri"/>
                      </a:endParaRPr>
                    </a:p>
                    <a:p>
                      <a:pPr marL="171450" lvl="0" indent="-171450">
                        <a:buFont typeface="Arial,Sans-Serif"/>
                        <a:buChar char="•"/>
                      </a:pPr>
                      <a:endParaRPr lang="en-US" sz="1050" b="0" i="1" u="none" strike="noStrike" noProof="0">
                        <a:latin typeface="Calibri"/>
                      </a:endParaRPr>
                    </a:p>
                  </a:txBody>
                  <a:tcPr/>
                </a:tc>
                <a:tc>
                  <a:txBody>
                    <a:bodyPr/>
                    <a:lstStyle/>
                    <a:p>
                      <a:pPr marL="171450" indent="-171450">
                        <a:buFont typeface="Arial"/>
                        <a:buChar char="•"/>
                      </a:pPr>
                      <a:endParaRPr lang="en-US" sz="1000" b="1" i="1" dirty="0">
                        <a:latin typeface="Bradley Hand ITC"/>
                      </a:endParaRPr>
                    </a:p>
                    <a:p>
                      <a:pPr lvl="0">
                        <a:buNone/>
                      </a:pPr>
                      <a:endParaRPr lang="en-US" sz="1000"/>
                    </a:p>
                  </a:txBody>
                  <a:tcPr/>
                </a:tc>
                <a:extLst>
                  <a:ext uri="{0D108BD9-81ED-4DB2-BD59-A6C34878D82A}">
                    <a16:rowId xmlns:a16="http://schemas.microsoft.com/office/drawing/2014/main" val="3802622265"/>
                  </a:ext>
                </a:extLst>
              </a:tr>
              <a:tr h="1095375">
                <a:tc>
                  <a:txBody>
                    <a:bodyPr/>
                    <a:lstStyle/>
                    <a:p>
                      <a:r>
                        <a:rPr lang="en-US" sz="1050" b="1"/>
                        <a:t>Conclusion </a:t>
                      </a:r>
                    </a:p>
                    <a:p>
                      <a:pPr marL="171450" lvl="0" indent="-171450">
                        <a:buFont typeface="Arial"/>
                        <a:buChar char="•"/>
                      </a:pPr>
                      <a:r>
                        <a:rPr lang="en-US" sz="1050" b="0" i="1"/>
                        <a:t>A brief summary of your main discussion points. </a:t>
                      </a:r>
                    </a:p>
                    <a:p>
                      <a:pPr marL="171450" lvl="0" indent="-171450">
                        <a:buFont typeface="Arial"/>
                        <a:buChar char="•"/>
                      </a:pPr>
                      <a:r>
                        <a:rPr lang="en-US" sz="1050" b="0" i="1"/>
                        <a:t>Answer the question. </a:t>
                      </a:r>
                    </a:p>
                    <a:p>
                      <a:pPr marL="171450" lvl="0" indent="-171450">
                        <a:buFont typeface="Arial"/>
                        <a:buChar char="•"/>
                      </a:pPr>
                      <a:r>
                        <a:rPr lang="en-US" sz="1050" b="0" i="1" err="1"/>
                        <a:t>Summarise</a:t>
                      </a:r>
                      <a:r>
                        <a:rPr lang="en-US" sz="1050" b="0" i="1"/>
                        <a:t> Golding's intentions.</a:t>
                      </a:r>
                    </a:p>
                    <a:p>
                      <a:pPr marL="171450" lvl="0" indent="-171450">
                        <a:buFont typeface="Arial"/>
                        <a:buChar char="•"/>
                      </a:pPr>
                      <a:r>
                        <a:rPr lang="en-US" sz="1050" b="0" i="1" err="1"/>
                        <a:t>Emphasise</a:t>
                      </a:r>
                      <a:r>
                        <a:rPr lang="en-US" sz="1050" b="0" i="1"/>
                        <a:t> the impact on the reader.</a:t>
                      </a:r>
                    </a:p>
                    <a:p>
                      <a:pPr marL="171450" lvl="0" indent="-171450">
                        <a:buFont typeface="Arial"/>
                        <a:buChar char="•"/>
                      </a:pPr>
                      <a:endParaRPr lang="en-US" sz="1050" b="0" i="1"/>
                    </a:p>
                    <a:p>
                      <a:pPr marL="171450" lvl="0" indent="-171450">
                        <a:buFont typeface="Arial"/>
                        <a:buChar char="•"/>
                      </a:pPr>
                      <a:endParaRPr lang="en-US" sz="1050" b="0" i="1"/>
                    </a:p>
                    <a:p>
                      <a:pPr marL="171450" lvl="0" indent="-171450">
                        <a:buFont typeface="Arial"/>
                        <a:buChar char="•"/>
                      </a:pPr>
                      <a:endParaRPr lang="en-US" sz="1050" b="0" i="1"/>
                    </a:p>
                  </a:txBody>
                  <a:tcPr/>
                </a:tc>
                <a:tc>
                  <a:txBody>
                    <a:bodyPr/>
                    <a:lstStyle/>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txBody>
                  <a:tcPr/>
                </a:tc>
                <a:extLst>
                  <a:ext uri="{0D108BD9-81ED-4DB2-BD59-A6C34878D82A}">
                    <a16:rowId xmlns:a16="http://schemas.microsoft.com/office/drawing/2014/main" val="382498368"/>
                  </a:ext>
                </a:extLst>
              </a:tr>
            </a:tbl>
          </a:graphicData>
        </a:graphic>
      </p:graphicFrame>
    </p:spTree>
    <p:extLst>
      <p:ext uri="{BB962C8B-B14F-4D97-AF65-F5344CB8AC3E}">
        <p14:creationId xmlns:p14="http://schemas.microsoft.com/office/powerpoint/2010/main" val="2321056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Big ideas – topic sentences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6" name="TextBox 1">
            <a:extLst>
              <a:ext uri="{FF2B5EF4-FFF2-40B4-BE49-F238E27FC236}">
                <a16:creationId xmlns:a16="http://schemas.microsoft.com/office/drawing/2014/main" id="{CFECC466-6AC7-4D2B-8AAB-F44627C9F0B7}"/>
              </a:ext>
            </a:extLst>
          </p:cNvPr>
          <p:cNvSpPr txBox="1"/>
          <p:nvPr/>
        </p:nvSpPr>
        <p:spPr>
          <a:xfrm flipH="1">
            <a:off x="98408" y="1757170"/>
            <a:ext cx="1006928"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1 </a:t>
            </a:r>
          </a:p>
          <a:p>
            <a:r>
              <a:rPr lang="en-US" sz="1050" b="1">
                <a:solidFill>
                  <a:schemeClr val="tx1"/>
                </a:solidFill>
                <a:cs typeface="Calibri"/>
              </a:rPr>
              <a:t>Writer's name... </a:t>
            </a:r>
          </a:p>
          <a:p>
            <a:endParaRPr lang="en-US" sz="1050" i="1">
              <a:cs typeface="Calibri"/>
            </a:endParaRPr>
          </a:p>
          <a:p>
            <a:r>
              <a:rPr lang="en-US" sz="1050" i="1">
                <a:cs typeface="Calibri"/>
              </a:rPr>
              <a:t>Golding (spelled correctly and with a capital letter)</a:t>
            </a: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p:txBody>
      </p:sp>
      <p:sp>
        <p:nvSpPr>
          <p:cNvPr id="7" name="TextBox 2">
            <a:extLst>
              <a:ext uri="{FF2B5EF4-FFF2-40B4-BE49-F238E27FC236}">
                <a16:creationId xmlns:a16="http://schemas.microsoft.com/office/drawing/2014/main" id="{CB745EC3-A33E-464B-820B-7EE26D1E2C0E}"/>
              </a:ext>
            </a:extLst>
          </p:cNvPr>
          <p:cNvSpPr txBox="1"/>
          <p:nvPr/>
        </p:nvSpPr>
        <p:spPr>
          <a:xfrm flipH="1">
            <a:off x="1179096" y="1757169"/>
            <a:ext cx="1398353"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2</a:t>
            </a:r>
          </a:p>
          <a:p>
            <a:r>
              <a:rPr lang="en-US" sz="1050" b="1">
                <a:solidFill>
                  <a:schemeClr val="tx1"/>
                </a:solidFill>
                <a:cs typeface="Calibri"/>
              </a:rPr>
              <a:t>...Says or (or does) ... </a:t>
            </a:r>
          </a:p>
          <a:p>
            <a:r>
              <a:rPr lang="en-US" sz="1050" i="1">
                <a:cs typeface="Calibri"/>
              </a:rPr>
              <a:t>Introduces</a:t>
            </a:r>
          </a:p>
          <a:p>
            <a:r>
              <a:rPr lang="en-US" sz="1050" i="1">
                <a:cs typeface="Calibri"/>
              </a:rPr>
              <a:t>Relfects </a:t>
            </a:r>
          </a:p>
          <a:p>
            <a:r>
              <a:rPr lang="en-US" sz="1050" i="1">
                <a:cs typeface="Calibri"/>
              </a:rPr>
              <a:t>Alludes to</a:t>
            </a:r>
          </a:p>
          <a:p>
            <a:r>
              <a:rPr lang="en-US" sz="1050" i="1">
                <a:cs typeface="Calibri"/>
              </a:rPr>
              <a:t>Challenges</a:t>
            </a:r>
          </a:p>
          <a:p>
            <a:r>
              <a:rPr lang="en-US" sz="1050" i="1">
                <a:cs typeface="Calibri"/>
              </a:rPr>
              <a:t>Questions</a:t>
            </a:r>
          </a:p>
          <a:p>
            <a:r>
              <a:rPr lang="en-US" sz="1050" i="1">
                <a:cs typeface="Calibri"/>
              </a:rPr>
              <a:t>Explores</a:t>
            </a:r>
          </a:p>
          <a:p>
            <a:r>
              <a:rPr lang="en-US" sz="1050" i="1">
                <a:cs typeface="Calibri"/>
              </a:rPr>
              <a:t>Mirrors</a:t>
            </a:r>
          </a:p>
          <a:p>
            <a:r>
              <a:rPr lang="en-US" sz="1050" i="1">
                <a:cs typeface="Calibri"/>
              </a:rPr>
              <a:t>Illustrates </a:t>
            </a:r>
          </a:p>
          <a:p>
            <a:r>
              <a:rPr lang="en-US" sz="1050" i="1">
                <a:cs typeface="Calibri"/>
              </a:rPr>
              <a:t>Suggests</a:t>
            </a:r>
          </a:p>
          <a:p>
            <a:r>
              <a:rPr lang="en-US" sz="1050" i="1">
                <a:cs typeface="Calibri"/>
              </a:rPr>
              <a:t>Creates </a:t>
            </a:r>
          </a:p>
          <a:p>
            <a:r>
              <a:rPr lang="en-US" sz="1050" i="1">
                <a:cs typeface="Calibri"/>
              </a:rPr>
              <a:t>Reveals </a:t>
            </a:r>
          </a:p>
        </p:txBody>
      </p:sp>
      <p:sp>
        <p:nvSpPr>
          <p:cNvPr id="8" name="TextBox 3">
            <a:extLst>
              <a:ext uri="{FF2B5EF4-FFF2-40B4-BE49-F238E27FC236}">
                <a16:creationId xmlns:a16="http://schemas.microsoft.com/office/drawing/2014/main" id="{1DFA82E3-D50F-4920-80CF-B79F4DC28B86}"/>
              </a:ext>
            </a:extLst>
          </p:cNvPr>
          <p:cNvSpPr txBox="1"/>
          <p:nvPr/>
        </p:nvSpPr>
        <p:spPr>
          <a:xfrm flipH="1">
            <a:off x="2681299" y="1757168"/>
            <a:ext cx="1175503"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3</a:t>
            </a:r>
          </a:p>
          <a:p>
            <a:r>
              <a:rPr lang="en-US" sz="1050" b="1">
                <a:solidFill>
                  <a:schemeClr val="tx1"/>
                </a:solidFill>
                <a:cs typeface="Calibri"/>
              </a:rPr>
              <a:t>...something... </a:t>
            </a:r>
          </a:p>
          <a:p>
            <a:r>
              <a:rPr lang="en-US" sz="1050" i="1">
                <a:cs typeface="Calibri"/>
              </a:rPr>
              <a:t>Theme</a:t>
            </a:r>
          </a:p>
          <a:p>
            <a:r>
              <a:rPr lang="en-US" sz="1050" i="1">
                <a:cs typeface="Calibri"/>
              </a:rPr>
              <a:t>Notion</a:t>
            </a:r>
          </a:p>
          <a:p>
            <a:r>
              <a:rPr lang="en-US" sz="1050" i="1">
                <a:cs typeface="Calibri"/>
              </a:rPr>
              <a:t>Idea</a:t>
            </a:r>
          </a:p>
          <a:p>
            <a:r>
              <a:rPr lang="en-US" sz="1050" i="1">
                <a:cs typeface="Calibri"/>
              </a:rPr>
              <a:t>Belief </a:t>
            </a: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a:p>
            <a:endParaRPr lang="en-US" sz="1050" i="1">
              <a:cs typeface="Calibri"/>
            </a:endParaRPr>
          </a:p>
        </p:txBody>
      </p:sp>
      <p:sp>
        <p:nvSpPr>
          <p:cNvPr id="9" name="TextBox 4">
            <a:extLst>
              <a:ext uri="{FF2B5EF4-FFF2-40B4-BE49-F238E27FC236}">
                <a16:creationId xmlns:a16="http://schemas.microsoft.com/office/drawing/2014/main" id="{E881EC87-3086-414F-8B49-BFBD92D06E6E}"/>
              </a:ext>
            </a:extLst>
          </p:cNvPr>
          <p:cNvSpPr txBox="1"/>
          <p:nvPr/>
        </p:nvSpPr>
        <p:spPr>
          <a:xfrm flipH="1">
            <a:off x="3955928" y="1757167"/>
            <a:ext cx="1311729" cy="2192908"/>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4</a:t>
            </a:r>
          </a:p>
          <a:p>
            <a:r>
              <a:rPr lang="en-US" sz="1050" b="1">
                <a:solidFill>
                  <a:schemeClr val="tx1"/>
                </a:solidFill>
                <a:cs typeface="Calibri"/>
              </a:rPr>
              <a:t>...in the text...</a:t>
            </a:r>
          </a:p>
          <a:p>
            <a:r>
              <a:rPr lang="en-US" sz="1050" b="1" i="1">
                <a:solidFill>
                  <a:schemeClr val="bg1"/>
                </a:solidFill>
                <a:latin typeface="Calibri" panose="020F0502020204030204"/>
                <a:cs typeface="Calibri"/>
              </a:rPr>
              <a:t>...throughout the novel...</a:t>
            </a:r>
            <a:endParaRPr lang="en-US" sz="1050" b="1">
              <a:solidFill>
                <a:schemeClr val="bg1"/>
              </a:solidFill>
              <a:latin typeface="Calibri" panose="020F0502020204030204"/>
              <a:cs typeface="Calibri"/>
            </a:endParaRPr>
          </a:p>
          <a:p>
            <a:r>
              <a:rPr lang="en-US" sz="1050" b="1" i="1">
                <a:solidFill>
                  <a:schemeClr val="bg1"/>
                </a:solidFill>
                <a:cs typeface="Calibri"/>
              </a:rPr>
              <a:t>...across the text...</a:t>
            </a:r>
          </a:p>
          <a:p>
            <a:r>
              <a:rPr lang="en-US" sz="1050" b="1" i="1">
                <a:solidFill>
                  <a:schemeClr val="bg1"/>
                </a:solidFill>
                <a:cs typeface="Calibri"/>
              </a:rPr>
              <a:t>...from the beginning...</a:t>
            </a:r>
          </a:p>
          <a:p>
            <a:r>
              <a:rPr lang="en-US" sz="1050" b="1" i="1">
                <a:solidFill>
                  <a:schemeClr val="bg1"/>
                </a:solidFill>
                <a:cs typeface="Calibri"/>
              </a:rPr>
              <a:t>...by the end...</a:t>
            </a:r>
          </a:p>
          <a:p>
            <a:endParaRPr lang="en-US" sz="1050" i="1" u="sng">
              <a:cs typeface="Calibri"/>
            </a:endParaRPr>
          </a:p>
          <a:p>
            <a:endParaRPr lang="en-US" sz="1050" i="1" u="sng">
              <a:cs typeface="Calibri"/>
            </a:endParaRPr>
          </a:p>
          <a:p>
            <a:endParaRPr lang="en-US" sz="1050" i="1" u="sng">
              <a:cs typeface="Calibri"/>
            </a:endParaRPr>
          </a:p>
          <a:p>
            <a:endParaRPr lang="en-US" sz="1050" i="1" u="sng">
              <a:cs typeface="Calibri"/>
            </a:endParaRPr>
          </a:p>
          <a:p>
            <a:endParaRPr lang="en-US" sz="1050" i="1" u="sng">
              <a:cs typeface="Calibri"/>
            </a:endParaRP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72930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Prepare your big ideas </a:t>
            </a:r>
          </a:p>
          <a:p>
            <a:pPr algn="ctr"/>
            <a:r>
              <a:rPr lang="en-US" sz="1400">
                <a:solidFill>
                  <a:srgbClr val="FFFFFF"/>
                </a:solidFill>
                <a:cs typeface="Calibri"/>
              </a:rPr>
              <a:t>Write three big idea sentences using the formula below – these are your main responses to the question. </a:t>
            </a:r>
          </a:p>
        </p:txBody>
      </p:sp>
      <p:sp>
        <p:nvSpPr>
          <p:cNvPr id="16" name="Oval 15">
            <a:extLst>
              <a:ext uri="{FF2B5EF4-FFF2-40B4-BE49-F238E27FC236}">
                <a16:creationId xmlns:a16="http://schemas.microsoft.com/office/drawing/2014/main" id="{F50156D3-DFF1-418D-9E34-62CA9A920A53}"/>
              </a:ext>
            </a:extLst>
          </p:cNvPr>
          <p:cNvSpPr/>
          <p:nvPr/>
        </p:nvSpPr>
        <p:spPr>
          <a:xfrm>
            <a:off x="346170" y="4361597"/>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1</a:t>
            </a:r>
            <a:endParaRPr lang="en-US"/>
          </a:p>
        </p:txBody>
      </p:sp>
      <p:sp>
        <p:nvSpPr>
          <p:cNvPr id="18" name="Oval 17">
            <a:extLst>
              <a:ext uri="{FF2B5EF4-FFF2-40B4-BE49-F238E27FC236}">
                <a16:creationId xmlns:a16="http://schemas.microsoft.com/office/drawing/2014/main" id="{8DAD7A9B-CB14-4AA9-8A46-34EF6700DD72}"/>
              </a:ext>
            </a:extLst>
          </p:cNvPr>
          <p:cNvSpPr/>
          <p:nvPr/>
        </p:nvSpPr>
        <p:spPr>
          <a:xfrm>
            <a:off x="347165" y="4952146"/>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2</a:t>
            </a:r>
          </a:p>
        </p:txBody>
      </p:sp>
      <p:sp>
        <p:nvSpPr>
          <p:cNvPr id="20" name="Oval 19">
            <a:extLst>
              <a:ext uri="{FF2B5EF4-FFF2-40B4-BE49-F238E27FC236}">
                <a16:creationId xmlns:a16="http://schemas.microsoft.com/office/drawing/2014/main" id="{1D187AE0-C0DC-4A45-AF86-59115BBED7BC}"/>
              </a:ext>
            </a:extLst>
          </p:cNvPr>
          <p:cNvSpPr/>
          <p:nvPr/>
        </p:nvSpPr>
        <p:spPr>
          <a:xfrm>
            <a:off x="347591" y="5618896"/>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3</a:t>
            </a:r>
          </a:p>
        </p:txBody>
      </p:sp>
      <p:sp>
        <p:nvSpPr>
          <p:cNvPr id="21" name="Rectangle 20">
            <a:extLst>
              <a:ext uri="{FF2B5EF4-FFF2-40B4-BE49-F238E27FC236}">
                <a16:creationId xmlns:a16="http://schemas.microsoft.com/office/drawing/2014/main" id="{711A7415-D249-4DDF-A311-0BC13790596C}"/>
              </a:ext>
            </a:extLst>
          </p:cNvPr>
          <p:cNvSpPr/>
          <p:nvPr/>
        </p:nvSpPr>
        <p:spPr>
          <a:xfrm>
            <a:off x="66674" y="6099553"/>
            <a:ext cx="6722801" cy="72930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Prepare your topic sentences. </a:t>
            </a:r>
          </a:p>
          <a:p>
            <a:pPr algn="ctr"/>
            <a:r>
              <a:rPr lang="en-US" sz="1400">
                <a:solidFill>
                  <a:srgbClr val="FFFFFF"/>
                </a:solidFill>
                <a:cs typeface="Calibri"/>
              </a:rPr>
              <a:t>Write three topic sentences using the formula below – these formulate your detailed response in each of your three big ideas. </a:t>
            </a:r>
          </a:p>
        </p:txBody>
      </p:sp>
      <p:sp>
        <p:nvSpPr>
          <p:cNvPr id="22" name="TextBox 1">
            <a:extLst>
              <a:ext uri="{FF2B5EF4-FFF2-40B4-BE49-F238E27FC236}">
                <a16:creationId xmlns:a16="http://schemas.microsoft.com/office/drawing/2014/main" id="{3351F42B-995A-41C1-82CF-B63329C3B8E4}"/>
              </a:ext>
            </a:extLst>
          </p:cNvPr>
          <p:cNvSpPr txBox="1"/>
          <p:nvPr/>
        </p:nvSpPr>
        <p:spPr>
          <a:xfrm>
            <a:off x="93889" y="7037614"/>
            <a:ext cx="1164772"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1 </a:t>
            </a:r>
          </a:p>
          <a:p>
            <a:r>
              <a:rPr lang="en-US" sz="1050" b="1">
                <a:solidFill>
                  <a:schemeClr val="tx1"/>
                </a:solidFill>
                <a:cs typeface="Calibri"/>
              </a:rPr>
              <a:t>Writer's name... </a:t>
            </a:r>
          </a:p>
          <a:p>
            <a:r>
              <a:rPr lang="en-US" sz="1050" i="1">
                <a:cs typeface="Calibri"/>
              </a:rPr>
              <a:t>e.g Blake</a:t>
            </a:r>
          </a:p>
          <a:p>
            <a:r>
              <a:rPr lang="en-US" sz="1050" i="1">
                <a:cs typeface="Calibri"/>
              </a:rPr>
              <a:t>Shakespeare </a:t>
            </a:r>
          </a:p>
          <a:p>
            <a:r>
              <a:rPr lang="en-US" sz="1050" i="1">
                <a:cs typeface="Calibri"/>
              </a:rPr>
              <a:t>Orwell</a:t>
            </a:r>
          </a:p>
          <a:p>
            <a:r>
              <a:rPr lang="en-US" sz="1050" i="1">
                <a:cs typeface="Calibri"/>
              </a:rPr>
              <a:t>Wells </a:t>
            </a:r>
          </a:p>
          <a:p>
            <a:endParaRPr lang="en-US" sz="1050" i="1">
              <a:cs typeface="Calibri"/>
            </a:endParaRPr>
          </a:p>
          <a:p>
            <a:endParaRPr lang="en-US" sz="1050" i="1">
              <a:cs typeface="Calibri"/>
            </a:endParaRPr>
          </a:p>
          <a:p>
            <a:endParaRPr lang="en-US" sz="1050" i="1">
              <a:cs typeface="Calibri"/>
            </a:endParaRPr>
          </a:p>
        </p:txBody>
      </p:sp>
      <p:sp>
        <p:nvSpPr>
          <p:cNvPr id="23" name="TextBox 2">
            <a:extLst>
              <a:ext uri="{FF2B5EF4-FFF2-40B4-BE49-F238E27FC236}">
                <a16:creationId xmlns:a16="http://schemas.microsoft.com/office/drawing/2014/main" id="{7A7630CB-74F4-4C88-A6DD-FF6478C55B07}"/>
              </a:ext>
            </a:extLst>
          </p:cNvPr>
          <p:cNvSpPr txBox="1"/>
          <p:nvPr/>
        </p:nvSpPr>
        <p:spPr>
          <a:xfrm>
            <a:off x="1328056" y="7037613"/>
            <a:ext cx="1126672"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2</a:t>
            </a:r>
          </a:p>
          <a:p>
            <a:r>
              <a:rPr lang="en-US" sz="1050" b="1">
                <a:solidFill>
                  <a:schemeClr val="tx1"/>
                </a:solidFill>
                <a:cs typeface="Calibri"/>
              </a:rPr>
              <a:t>writing verb... </a:t>
            </a:r>
          </a:p>
          <a:p>
            <a:r>
              <a:rPr lang="en-US" sz="1050" i="1">
                <a:cs typeface="Calibri"/>
              </a:rPr>
              <a:t>Presents</a:t>
            </a:r>
          </a:p>
          <a:p>
            <a:r>
              <a:rPr lang="en-US" sz="1050" i="1">
                <a:cs typeface="Calibri"/>
              </a:rPr>
              <a:t>Creates</a:t>
            </a:r>
          </a:p>
          <a:p>
            <a:r>
              <a:rPr lang="en-US" sz="1050" i="1">
                <a:cs typeface="Calibri"/>
              </a:rPr>
              <a:t>Describes</a:t>
            </a:r>
          </a:p>
          <a:p>
            <a:r>
              <a:rPr lang="en-US" sz="1050" i="1">
                <a:cs typeface="Calibri"/>
              </a:rPr>
              <a:t>Portrays</a:t>
            </a:r>
          </a:p>
          <a:p>
            <a:r>
              <a:rPr lang="en-US" sz="1050" i="1">
                <a:cs typeface="Calibri"/>
              </a:rPr>
              <a:t>Suggests</a:t>
            </a:r>
          </a:p>
          <a:p>
            <a:r>
              <a:rPr lang="en-US" sz="1050" i="1">
                <a:cs typeface="Calibri"/>
              </a:rPr>
              <a:t>Implies </a:t>
            </a:r>
          </a:p>
          <a:p>
            <a:r>
              <a:rPr lang="en-US" sz="1050" i="1">
                <a:cs typeface="Calibri"/>
              </a:rPr>
              <a:t>Illustrates </a:t>
            </a:r>
          </a:p>
        </p:txBody>
      </p:sp>
      <p:sp>
        <p:nvSpPr>
          <p:cNvPr id="24" name="TextBox 3">
            <a:extLst>
              <a:ext uri="{FF2B5EF4-FFF2-40B4-BE49-F238E27FC236}">
                <a16:creationId xmlns:a16="http://schemas.microsoft.com/office/drawing/2014/main" id="{E81AD219-952D-4A91-9DC4-38FDEBD2771C}"/>
              </a:ext>
            </a:extLst>
          </p:cNvPr>
          <p:cNvSpPr txBox="1"/>
          <p:nvPr/>
        </p:nvSpPr>
        <p:spPr>
          <a:xfrm>
            <a:off x="2503713" y="7037612"/>
            <a:ext cx="1212397"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3</a:t>
            </a:r>
          </a:p>
          <a:p>
            <a:r>
              <a:rPr lang="en-US" sz="1050" b="1">
                <a:solidFill>
                  <a:schemeClr val="tx1"/>
                </a:solidFill>
                <a:cs typeface="Calibri"/>
              </a:rPr>
              <a:t>Your point... </a:t>
            </a:r>
          </a:p>
          <a:p>
            <a:r>
              <a:rPr lang="en-US" sz="1050" i="1">
                <a:cs typeface="Calibri"/>
              </a:rPr>
              <a:t>e.g. Well's highlights the i</a:t>
            </a:r>
            <a:r>
              <a:rPr lang="en-US" sz="1050" i="1" u="sng">
                <a:cs typeface="Calibri"/>
              </a:rPr>
              <a:t>nequality of Victorian society</a:t>
            </a:r>
          </a:p>
          <a:p>
            <a:endParaRPr lang="en-US" sz="1050" i="1" u="sng">
              <a:cs typeface="Calibri"/>
            </a:endParaRPr>
          </a:p>
          <a:p>
            <a:endParaRPr lang="en-US" sz="1050" i="1" u="sng">
              <a:cs typeface="Calibri"/>
            </a:endParaRPr>
          </a:p>
          <a:p>
            <a:endParaRPr lang="en-US" sz="1050" i="1" u="sng">
              <a:cs typeface="Calibri"/>
            </a:endParaRPr>
          </a:p>
        </p:txBody>
      </p:sp>
      <p:sp>
        <p:nvSpPr>
          <p:cNvPr id="25" name="TextBox 4">
            <a:extLst>
              <a:ext uri="{FF2B5EF4-FFF2-40B4-BE49-F238E27FC236}">
                <a16:creationId xmlns:a16="http://schemas.microsoft.com/office/drawing/2014/main" id="{13EB80C0-F6E4-40C6-8E06-45F5427C1BA7}"/>
              </a:ext>
            </a:extLst>
          </p:cNvPr>
          <p:cNvSpPr txBox="1"/>
          <p:nvPr/>
        </p:nvSpPr>
        <p:spPr>
          <a:xfrm>
            <a:off x="3778702" y="7037611"/>
            <a:ext cx="1059997" cy="1577355"/>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4</a:t>
            </a:r>
          </a:p>
          <a:p>
            <a:r>
              <a:rPr lang="en-US" sz="1050" b="1">
                <a:solidFill>
                  <a:schemeClr val="tx1"/>
                </a:solidFill>
                <a:cs typeface="Calibri"/>
              </a:rPr>
              <a:t>...comma </a:t>
            </a:r>
          </a:p>
          <a:p>
            <a:endParaRPr lang="en-US" sz="1050" b="1">
              <a:solidFill>
                <a:schemeClr val="tx1"/>
              </a:solidFill>
              <a:latin typeface="Calibri"/>
              <a:cs typeface="Calibri"/>
            </a:endParaRPr>
          </a:p>
          <a:p>
            <a:endParaRPr lang="en-US" sz="1050" b="1">
              <a:solidFill>
                <a:srgbClr val="000000"/>
              </a:solidFill>
              <a:latin typeface="Calibri"/>
              <a:cs typeface="Calibri"/>
            </a:endParaRPr>
          </a:p>
          <a:p>
            <a:pPr algn="ctr"/>
            <a:r>
              <a:rPr lang="en-US" sz="4400" i="1">
                <a:latin typeface="Cooper Black"/>
                <a:cs typeface="Calibri"/>
              </a:rPr>
              <a:t>,</a:t>
            </a:r>
          </a:p>
          <a:p>
            <a:pPr algn="ctr"/>
            <a:endParaRPr lang="en-US" sz="1050" i="1">
              <a:latin typeface="Cooper Black"/>
              <a:cs typeface="Calibri"/>
            </a:endParaRPr>
          </a:p>
        </p:txBody>
      </p:sp>
      <p:sp>
        <p:nvSpPr>
          <p:cNvPr id="26" name="TextBox 5">
            <a:extLst>
              <a:ext uri="{FF2B5EF4-FFF2-40B4-BE49-F238E27FC236}">
                <a16:creationId xmlns:a16="http://schemas.microsoft.com/office/drawing/2014/main" id="{2C2BD8C6-D8B7-4328-B0E0-A621623ED400}"/>
              </a:ext>
            </a:extLst>
          </p:cNvPr>
          <p:cNvSpPr txBox="1"/>
          <p:nvPr/>
        </p:nvSpPr>
        <p:spPr>
          <a:xfrm>
            <a:off x="4929866" y="7037612"/>
            <a:ext cx="1582510" cy="1546577"/>
          </a:xfrm>
          <a:prstGeom prst="rect">
            <a:avLst/>
          </a:prstGeom>
        </p:spPr>
        <p:style>
          <a:lnRef idx="1">
            <a:schemeClr val="accent6"/>
          </a:lnRef>
          <a:fillRef idx="3">
            <a:schemeClr val="accent6"/>
          </a:fillRef>
          <a:effectRef idx="2">
            <a:schemeClr val="accent6"/>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1050" b="1">
                <a:solidFill>
                  <a:schemeClr val="tx1"/>
                </a:solidFill>
                <a:cs typeface="Calibri"/>
              </a:rPr>
              <a:t>5</a:t>
            </a:r>
          </a:p>
          <a:p>
            <a:r>
              <a:rPr lang="en-US" sz="1050" b="1">
                <a:solidFill>
                  <a:schemeClr val="tx1"/>
                </a:solidFill>
                <a:cs typeface="Calibri"/>
              </a:rPr>
              <a:t>QUOTATION... </a:t>
            </a:r>
          </a:p>
          <a:p>
            <a:pPr marL="285750" indent="-285750">
              <a:buFont typeface="Arial"/>
              <a:buChar char="•"/>
            </a:pPr>
            <a:r>
              <a:rPr lang="en-US" sz="1050" i="1">
                <a:cs typeface="Calibri"/>
              </a:rPr>
              <a:t>In single 'quotation marks'</a:t>
            </a:r>
          </a:p>
          <a:p>
            <a:pPr marL="285750" indent="-285750">
              <a:buFont typeface="Arial"/>
              <a:buChar char="•"/>
            </a:pPr>
            <a:r>
              <a:rPr lang="en-US" sz="1050" i="1">
                <a:cs typeface="Calibri"/>
              </a:rPr>
              <a:t>Keep it short (six words or less)</a:t>
            </a:r>
          </a:p>
          <a:p>
            <a:pPr marL="285750" indent="-285750">
              <a:buFont typeface="Arial"/>
              <a:buChar char="•"/>
            </a:pPr>
            <a:r>
              <a:rPr lang="en-US" sz="1050" i="1">
                <a:cs typeface="Calibri"/>
              </a:rPr>
              <a:t>Punctuation inside quotation marks!</a:t>
            </a:r>
          </a:p>
          <a:p>
            <a:pPr marL="285750" indent="-285750">
              <a:buFont typeface="Arial"/>
              <a:buChar char="•"/>
            </a:pPr>
            <a:endParaRPr lang="en-US" sz="1050" i="1">
              <a:cs typeface="Calibri"/>
            </a:endParaRPr>
          </a:p>
        </p:txBody>
      </p:sp>
      <p:sp>
        <p:nvSpPr>
          <p:cNvPr id="32" name="TextBox 31">
            <a:extLst>
              <a:ext uri="{FF2B5EF4-FFF2-40B4-BE49-F238E27FC236}">
                <a16:creationId xmlns:a16="http://schemas.microsoft.com/office/drawing/2014/main" id="{BAB1B366-4C82-440A-8FC9-C53F300BF7EE}"/>
              </a:ext>
            </a:extLst>
          </p:cNvPr>
          <p:cNvSpPr txBox="1"/>
          <p:nvPr/>
        </p:nvSpPr>
        <p:spPr>
          <a:xfrm>
            <a:off x="95250" y="8810625"/>
            <a:ext cx="630555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rgbClr val="FF0000"/>
                </a:solidFill>
                <a:latin typeface="Arial Nova"/>
              </a:rPr>
              <a:t>Topic sentence:</a:t>
            </a:r>
            <a:r>
              <a:rPr lang="en-US" sz="1100" dirty="0">
                <a:latin typeface="Arial Nova"/>
              </a:rPr>
              <a:t> </a:t>
            </a:r>
            <a:endParaRPr lang="en-US" sz="1100" b="1" i="1">
              <a:solidFill>
                <a:srgbClr val="000000"/>
              </a:solidFill>
              <a:latin typeface="Bradley Hand ITC"/>
            </a:endParaRPr>
          </a:p>
        </p:txBody>
      </p:sp>
      <p:sp>
        <p:nvSpPr>
          <p:cNvPr id="33" name="TextBox 32">
            <a:extLst>
              <a:ext uri="{FF2B5EF4-FFF2-40B4-BE49-F238E27FC236}">
                <a16:creationId xmlns:a16="http://schemas.microsoft.com/office/drawing/2014/main" id="{2D8B692E-13CD-42DE-B1C3-5FDBF7DF62F8}"/>
              </a:ext>
            </a:extLst>
          </p:cNvPr>
          <p:cNvSpPr txBox="1"/>
          <p:nvPr/>
        </p:nvSpPr>
        <p:spPr>
          <a:xfrm>
            <a:off x="104774" y="9982199"/>
            <a:ext cx="668655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rgbClr val="FF0000"/>
                </a:solidFill>
                <a:latin typeface="Arial Nova"/>
              </a:rPr>
              <a:t>Topic sentence: </a:t>
            </a:r>
            <a:endParaRPr lang="en-US" sz="1100" b="1">
              <a:solidFill>
                <a:srgbClr val="000000"/>
              </a:solidFill>
              <a:latin typeface="Bradley Hand ITC"/>
            </a:endParaRPr>
          </a:p>
        </p:txBody>
      </p:sp>
      <p:sp>
        <p:nvSpPr>
          <p:cNvPr id="34" name="TextBox 33">
            <a:extLst>
              <a:ext uri="{FF2B5EF4-FFF2-40B4-BE49-F238E27FC236}">
                <a16:creationId xmlns:a16="http://schemas.microsoft.com/office/drawing/2014/main" id="{352C8E21-C89C-4DF7-8CFA-0291DB121824}"/>
              </a:ext>
            </a:extLst>
          </p:cNvPr>
          <p:cNvSpPr txBox="1"/>
          <p:nvPr/>
        </p:nvSpPr>
        <p:spPr>
          <a:xfrm>
            <a:off x="104774" y="11296649"/>
            <a:ext cx="662940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rgbClr val="FF0000"/>
                </a:solidFill>
                <a:latin typeface="Arial Nova"/>
              </a:rPr>
              <a:t>Topic sentence: </a:t>
            </a:r>
            <a:endParaRPr lang="en-US" sz="1100" b="1">
              <a:latin typeface="Bradley Hand ITC"/>
            </a:endParaRPr>
          </a:p>
        </p:txBody>
      </p:sp>
    </p:spTree>
    <p:extLst>
      <p:ext uri="{BB962C8B-B14F-4D97-AF65-F5344CB8AC3E}">
        <p14:creationId xmlns:p14="http://schemas.microsoft.com/office/powerpoint/2010/main" val="3348639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Develop your analysis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3512876" cy="5197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Choose one Big idea and topic sentence first to practice developing your analysis. </a:t>
            </a:r>
          </a:p>
        </p:txBody>
      </p:sp>
      <p:graphicFrame>
        <p:nvGraphicFramePr>
          <p:cNvPr id="12" name="Table 11">
            <a:extLst>
              <a:ext uri="{FF2B5EF4-FFF2-40B4-BE49-F238E27FC236}">
                <a16:creationId xmlns:a16="http://schemas.microsoft.com/office/drawing/2014/main" id="{A37E50B2-CFCC-4BD3-9026-9AF7251B2D37}"/>
              </a:ext>
            </a:extLst>
          </p:cNvPr>
          <p:cNvGraphicFramePr>
            <a:graphicFrameLocks noGrp="1"/>
          </p:cNvGraphicFramePr>
          <p:nvPr/>
        </p:nvGraphicFramePr>
        <p:xfrm>
          <a:off x="28575" y="1600049"/>
          <a:ext cx="6753223" cy="3209923"/>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989345078"/>
                    </a:ext>
                  </a:extLst>
                </a:gridCol>
                <a:gridCol w="4467223">
                  <a:extLst>
                    <a:ext uri="{9D8B030D-6E8A-4147-A177-3AD203B41FA5}">
                      <a16:colId xmlns:a16="http://schemas.microsoft.com/office/drawing/2014/main" val="4072560550"/>
                    </a:ext>
                  </a:extLst>
                </a:gridCol>
              </a:tblGrid>
              <a:tr h="257175">
                <a:tc gridSpan="2">
                  <a:txBody>
                    <a:bodyPr/>
                    <a:lstStyle/>
                    <a:p>
                      <a:pPr fontAlgn="base"/>
                      <a:r>
                        <a:rPr lang="en-US" sz="1050">
                          <a:effectLst/>
                        </a:rPr>
                        <a:t>Success Criteria ​</a:t>
                      </a:r>
                      <a:endParaRPr lang="en-US" sz="1050" b="1">
                        <a:solidFill>
                          <a:srgbClr val="FFFFFF"/>
                        </a:solidFill>
                        <a:effectLst/>
                      </a:endParaRPr>
                    </a:p>
                  </a:txBody>
                  <a:tcPr/>
                </a:tc>
                <a:tc hMerge="1">
                  <a:txBody>
                    <a:bodyPr/>
                    <a:lstStyle/>
                    <a:p>
                      <a:endParaRPr lang="en-US"/>
                    </a:p>
                  </a:txBody>
                  <a:tcPr/>
                </a:tc>
                <a:extLst>
                  <a:ext uri="{0D108BD9-81ED-4DB2-BD59-A6C34878D82A}">
                    <a16:rowId xmlns:a16="http://schemas.microsoft.com/office/drawing/2014/main" val="1945775315"/>
                  </a:ext>
                </a:extLst>
              </a:tr>
              <a:tr h="600075">
                <a:tc>
                  <a:txBody>
                    <a:bodyPr/>
                    <a:lstStyle/>
                    <a:p>
                      <a:pPr fontAlgn="base"/>
                      <a:r>
                        <a:rPr lang="en-US" sz="1050" b="1">
                          <a:effectLst/>
                        </a:rPr>
                        <a:t>WHAT?​</a:t>
                      </a:r>
                    </a:p>
                    <a:p>
                      <a:pPr fontAlgn="base"/>
                      <a:r>
                        <a:rPr lang="en-US" sz="1050">
                          <a:effectLst/>
                        </a:rPr>
                        <a:t>What big idea or statementdo you want to discuss?​</a:t>
                      </a:r>
                    </a:p>
                  </a:txBody>
                  <a:tcPr/>
                </a:tc>
                <a:tc>
                  <a:txBody>
                    <a:bodyPr/>
                    <a:lstStyle/>
                    <a:p>
                      <a:pPr fontAlgn="base"/>
                      <a:r>
                        <a:rPr lang="en-US" sz="1050">
                          <a:effectLst/>
                        </a:rPr>
                        <a:t>Make clear points using the formula (name, verb, point, quotation) ​</a:t>
                      </a:r>
                    </a:p>
                  </a:txBody>
                  <a:tcPr/>
                </a:tc>
                <a:extLst>
                  <a:ext uri="{0D108BD9-81ED-4DB2-BD59-A6C34878D82A}">
                    <a16:rowId xmlns:a16="http://schemas.microsoft.com/office/drawing/2014/main" val="2417362072"/>
                  </a:ext>
                </a:extLst>
              </a:tr>
              <a:tr h="400050">
                <a:tc rowSpan="4">
                  <a:txBody>
                    <a:bodyPr/>
                    <a:lstStyle/>
                    <a:p>
                      <a:pPr fontAlgn="base"/>
                      <a:r>
                        <a:rPr lang="en-US" sz="1050" b="1">
                          <a:effectLst/>
                        </a:rPr>
                        <a:t>HOW?​</a:t>
                      </a:r>
                    </a:p>
                    <a:p>
                      <a:pPr fontAlgn="base"/>
                      <a:r>
                        <a:rPr lang="en-US" sz="1050">
                          <a:effectLst/>
                        </a:rPr>
                        <a:t>Writer's craft, language.​</a:t>
                      </a:r>
                    </a:p>
                    <a:p>
                      <a:pPr fontAlgn="base"/>
                      <a:r>
                        <a:rPr lang="en-US" sz="1050">
                          <a:effectLst/>
                        </a:rPr>
                        <a:t>How does the context ortheory influence youranalysis?​</a:t>
                      </a:r>
                    </a:p>
                  </a:txBody>
                  <a:tcPr/>
                </a:tc>
                <a:tc>
                  <a:txBody>
                    <a:bodyPr/>
                    <a:lstStyle/>
                    <a:p>
                      <a:pPr fontAlgn="base"/>
                      <a:r>
                        <a:rPr lang="en-US" sz="1050">
                          <a:effectLst/>
                        </a:rPr>
                        <a:t>Use short, relevant quotations to support each point​</a:t>
                      </a:r>
                    </a:p>
                  </a:txBody>
                  <a:tcPr/>
                </a:tc>
                <a:extLst>
                  <a:ext uri="{0D108BD9-81ED-4DB2-BD59-A6C34878D82A}">
                    <a16:rowId xmlns:a16="http://schemas.microsoft.com/office/drawing/2014/main" val="993803980"/>
                  </a:ext>
                </a:extLst>
              </a:tr>
              <a:tr h="466724">
                <a:tc vMerge="1">
                  <a:txBody>
                    <a:bodyPr/>
                    <a:lstStyle/>
                    <a:p>
                      <a:endParaRPr lang="en-US"/>
                    </a:p>
                  </a:txBody>
                  <a:tcPr/>
                </a:tc>
                <a:tc>
                  <a:txBody>
                    <a:bodyPr/>
                    <a:lstStyle/>
                    <a:p>
                      <a:pPr fontAlgn="base"/>
                      <a:r>
                        <a:rPr lang="en-US" sz="1050">
                          <a:effectLst/>
                        </a:rPr>
                        <a:t>Identify literary terminology (e.g. emotivelanguage, violent imagery, metaphor) ​</a:t>
                      </a:r>
                    </a:p>
                  </a:txBody>
                  <a:tcPr/>
                </a:tc>
                <a:extLst>
                  <a:ext uri="{0D108BD9-81ED-4DB2-BD59-A6C34878D82A}">
                    <a16:rowId xmlns:a16="http://schemas.microsoft.com/office/drawing/2014/main" val="461683047"/>
                  </a:ext>
                </a:extLst>
              </a:tr>
              <a:tr h="323850">
                <a:tc vMerge="1">
                  <a:txBody>
                    <a:bodyPr/>
                    <a:lstStyle/>
                    <a:p>
                      <a:endParaRPr lang="en-US"/>
                    </a:p>
                  </a:txBody>
                  <a:tcPr/>
                </a:tc>
                <a:tc>
                  <a:txBody>
                    <a:bodyPr/>
                    <a:lstStyle/>
                    <a:p>
                      <a:pPr fontAlgn="base"/>
                      <a:r>
                        <a:rPr lang="en-US" sz="1050">
                          <a:effectLst/>
                        </a:rPr>
                        <a:t>Zoom in and analyselanguage in detail ​</a:t>
                      </a:r>
                    </a:p>
                  </a:txBody>
                  <a:tcPr/>
                </a:tc>
                <a:extLst>
                  <a:ext uri="{0D108BD9-81ED-4DB2-BD59-A6C34878D82A}">
                    <a16:rowId xmlns:a16="http://schemas.microsoft.com/office/drawing/2014/main" val="2330439946"/>
                  </a:ext>
                </a:extLst>
              </a:tr>
              <a:tr h="323850">
                <a:tc vMerge="1">
                  <a:txBody>
                    <a:bodyPr/>
                    <a:lstStyle/>
                    <a:p>
                      <a:endParaRPr lang="en-US"/>
                    </a:p>
                  </a:txBody>
                  <a:tcPr/>
                </a:tc>
                <a:tc>
                  <a:txBody>
                    <a:bodyPr/>
                    <a:lstStyle/>
                    <a:p>
                      <a:pPr fontAlgn="base"/>
                      <a:r>
                        <a:rPr lang="en-US" sz="1050">
                          <a:effectLst/>
                        </a:rPr>
                        <a:t>Comment on the historical context ​</a:t>
                      </a:r>
                    </a:p>
                  </a:txBody>
                  <a:tcPr/>
                </a:tc>
                <a:extLst>
                  <a:ext uri="{0D108BD9-81ED-4DB2-BD59-A6C34878D82A}">
                    <a16:rowId xmlns:a16="http://schemas.microsoft.com/office/drawing/2014/main" val="2146403405"/>
                  </a:ext>
                </a:extLst>
              </a:tr>
              <a:tr h="466724">
                <a:tc rowSpan="2">
                  <a:txBody>
                    <a:bodyPr/>
                    <a:lstStyle/>
                    <a:p>
                      <a:pPr fontAlgn="base"/>
                      <a:r>
                        <a:rPr lang="en-US" sz="1050" b="1">
                          <a:effectLst/>
                        </a:rPr>
                        <a:t>WHY?​</a:t>
                      </a:r>
                    </a:p>
                    <a:p>
                      <a:pPr fontAlgn="base"/>
                      <a:r>
                        <a:rPr lang="en-US" sz="1050">
                          <a:effectLst/>
                        </a:rPr>
                        <a:t>What is the desired effect on the reader? What does the writer want tohighlight?​</a:t>
                      </a:r>
                    </a:p>
                  </a:txBody>
                  <a:tcPr/>
                </a:tc>
                <a:tc>
                  <a:txBody>
                    <a:bodyPr/>
                    <a:lstStyle/>
                    <a:p>
                      <a:pPr fontAlgn="base"/>
                      <a:r>
                        <a:rPr lang="en-US" sz="1050">
                          <a:effectLst/>
                        </a:rPr>
                        <a:t>Comment on how the reader would react (does this change depending on time period) ​</a:t>
                      </a:r>
                    </a:p>
                  </a:txBody>
                  <a:tcPr/>
                </a:tc>
                <a:extLst>
                  <a:ext uri="{0D108BD9-81ED-4DB2-BD59-A6C34878D82A}">
                    <a16:rowId xmlns:a16="http://schemas.microsoft.com/office/drawing/2014/main" val="3320051517"/>
                  </a:ext>
                </a:extLst>
              </a:tr>
              <a:tr h="371475">
                <a:tc vMerge="1">
                  <a:txBody>
                    <a:bodyPr/>
                    <a:lstStyle/>
                    <a:p>
                      <a:endParaRPr lang="en-US"/>
                    </a:p>
                  </a:txBody>
                  <a:tcPr/>
                </a:tc>
                <a:tc>
                  <a:txBody>
                    <a:bodyPr/>
                    <a:lstStyle/>
                    <a:p>
                      <a:pPr fontAlgn="base"/>
                      <a:r>
                        <a:rPr lang="en-US" sz="1050">
                          <a:effectLst/>
                        </a:rPr>
                        <a:t>Comment on the writer's intentions ​</a:t>
                      </a:r>
                    </a:p>
                  </a:txBody>
                  <a:tcPr/>
                </a:tc>
                <a:extLst>
                  <a:ext uri="{0D108BD9-81ED-4DB2-BD59-A6C34878D82A}">
                    <a16:rowId xmlns:a16="http://schemas.microsoft.com/office/drawing/2014/main" val="2617679053"/>
                  </a:ext>
                </a:extLst>
              </a:tr>
            </a:tbl>
          </a:graphicData>
        </a:graphic>
      </p:graphicFrame>
      <p:graphicFrame>
        <p:nvGraphicFramePr>
          <p:cNvPr id="14" name="Table 14">
            <a:extLst>
              <a:ext uri="{FF2B5EF4-FFF2-40B4-BE49-F238E27FC236}">
                <a16:creationId xmlns:a16="http://schemas.microsoft.com/office/drawing/2014/main" id="{EA3994E9-DF7D-4894-803E-167F3BE4181F}"/>
              </a:ext>
            </a:extLst>
          </p:cNvPr>
          <p:cNvGraphicFramePr>
            <a:graphicFrameLocks noGrp="1"/>
          </p:cNvGraphicFramePr>
          <p:nvPr>
            <p:extLst>
              <p:ext uri="{D42A27DB-BD31-4B8C-83A1-F6EECF244321}">
                <p14:modId xmlns:p14="http://schemas.microsoft.com/office/powerpoint/2010/main" val="138994558"/>
              </p:ext>
            </p:extLst>
          </p:nvPr>
        </p:nvGraphicFramePr>
        <p:xfrm>
          <a:off x="133350" y="5219700"/>
          <a:ext cx="6578447" cy="6761603"/>
        </p:xfrm>
        <a:graphic>
          <a:graphicData uri="http://schemas.openxmlformats.org/drawingml/2006/table">
            <a:tbl>
              <a:tblPr firstRow="1" bandRow="1">
                <a:tableStyleId>{5940675A-B579-460E-94D1-54222C63F5DA}</a:tableStyleId>
              </a:tblPr>
              <a:tblGrid>
                <a:gridCol w="2028825">
                  <a:extLst>
                    <a:ext uri="{9D8B030D-6E8A-4147-A177-3AD203B41FA5}">
                      <a16:colId xmlns:a16="http://schemas.microsoft.com/office/drawing/2014/main" val="2745785809"/>
                    </a:ext>
                  </a:extLst>
                </a:gridCol>
                <a:gridCol w="4549622">
                  <a:extLst>
                    <a:ext uri="{9D8B030D-6E8A-4147-A177-3AD203B41FA5}">
                      <a16:colId xmlns:a16="http://schemas.microsoft.com/office/drawing/2014/main" val="4082537611"/>
                    </a:ext>
                  </a:extLst>
                </a:gridCol>
              </a:tblGrid>
              <a:tr h="692201">
                <a:tc>
                  <a:txBody>
                    <a:bodyPr/>
                    <a:lstStyle/>
                    <a:p>
                      <a:pPr marL="0" marR="0" lvl="0" indent="0" algn="l">
                        <a:lnSpc>
                          <a:spcPct val="100000"/>
                        </a:lnSpc>
                        <a:spcBef>
                          <a:spcPts val="0"/>
                        </a:spcBef>
                        <a:spcAft>
                          <a:spcPts val="0"/>
                        </a:spcAft>
                        <a:buNone/>
                      </a:pPr>
                      <a:r>
                        <a:rPr lang="en-US" sz="1050" b="1" i="0" u="none" strike="noStrike" noProof="0">
                          <a:solidFill>
                            <a:srgbClr val="FF0000"/>
                          </a:solidFill>
                          <a:latin typeface="Arial Nova"/>
                        </a:rPr>
                        <a:t>Topic sentence: </a:t>
                      </a:r>
                      <a:endParaRPr lang="en-US" sz="1050" b="0" i="0" u="none" strike="noStrike" noProof="0">
                        <a:latin typeface="Arial Nova"/>
                      </a:endParaRPr>
                    </a:p>
                  </a:txBody>
                  <a:tcPr/>
                </a:tc>
                <a:tc>
                  <a:txBody>
                    <a:bodyPr/>
                    <a:lstStyle/>
                    <a:p>
                      <a:pPr lvl="0">
                        <a:buNone/>
                      </a:pPr>
                      <a:endParaRPr lang="en-US" sz="1050" b="1" i="1" u="none" strike="noStrike" noProof="0" dirty="0">
                        <a:latin typeface="Bradley Hand ITC"/>
                      </a:endParaRPr>
                    </a:p>
                  </a:txBody>
                  <a:tcPr/>
                </a:tc>
                <a:extLst>
                  <a:ext uri="{0D108BD9-81ED-4DB2-BD59-A6C34878D82A}">
                    <a16:rowId xmlns:a16="http://schemas.microsoft.com/office/drawing/2014/main" val="2643390455"/>
                  </a:ext>
                </a:extLst>
              </a:tr>
              <a:tr h="758759">
                <a:tc>
                  <a:txBody>
                    <a:bodyPr/>
                    <a:lstStyle/>
                    <a:p>
                      <a:pPr lvl="0">
                        <a:buNone/>
                      </a:pPr>
                      <a:r>
                        <a:rPr lang="en-GB" sz="1050" b="1" i="0" u="none" strike="noStrike" noProof="0">
                          <a:solidFill>
                            <a:srgbClr val="FF0000"/>
                          </a:solidFill>
                          <a:latin typeface="Arial Nova"/>
                        </a:rPr>
                        <a:t>Quotation:</a:t>
                      </a:r>
                    </a:p>
                    <a:p>
                      <a:pPr lvl="0">
                        <a:buNone/>
                      </a:pPr>
                      <a:r>
                        <a:rPr lang="en-GB" sz="1050" b="1" i="0" u="none" strike="noStrike" noProof="0">
                          <a:solidFill>
                            <a:srgbClr val="FF0000"/>
                          </a:solidFill>
                          <a:latin typeface="Arial Nova"/>
                        </a:rPr>
                        <a:t>Shorten: </a:t>
                      </a:r>
                      <a:endParaRPr lang="en-GB"/>
                    </a:p>
                  </a:txBody>
                  <a:tcPr/>
                </a:tc>
                <a:tc>
                  <a:txBody>
                    <a:bodyPr/>
                    <a:lstStyle/>
                    <a:p>
                      <a:pPr lvl="0">
                        <a:buNone/>
                      </a:pPr>
                      <a:endParaRPr lang="en-US" sz="1050" b="1" i="1" u="none" strike="noStrike" noProof="0" dirty="0">
                        <a:latin typeface="Bradley Hand ITC"/>
                      </a:endParaRPr>
                    </a:p>
                  </a:txBody>
                  <a:tcPr/>
                </a:tc>
                <a:extLst>
                  <a:ext uri="{0D108BD9-81ED-4DB2-BD59-A6C34878D82A}">
                    <a16:rowId xmlns:a16="http://schemas.microsoft.com/office/drawing/2014/main" val="2592087433"/>
                  </a:ext>
                </a:extLst>
              </a:tr>
              <a:tr h="692201">
                <a:tc>
                  <a:txBody>
                    <a:bodyPr/>
                    <a:lstStyle/>
                    <a:p>
                      <a:pPr lvl="0">
                        <a:buNone/>
                      </a:pPr>
                      <a:r>
                        <a:rPr lang="en-GB" sz="1050" b="1" i="0" u="none" strike="noStrike" noProof="0">
                          <a:solidFill>
                            <a:srgbClr val="FF0000"/>
                          </a:solidFill>
                          <a:latin typeface="Arial Nova"/>
                        </a:rPr>
                        <a:t>Device: </a:t>
                      </a:r>
                      <a:endParaRPr lang="en-US"/>
                    </a:p>
                  </a:txBody>
                  <a:tcPr/>
                </a:tc>
                <a:tc>
                  <a:txBody>
                    <a:bodyPr/>
                    <a:lstStyle/>
                    <a:p>
                      <a:endParaRPr lang="en-US" sz="1050" b="1" i="1" dirty="0">
                        <a:latin typeface="Bradley Hand ITC"/>
                      </a:endParaRPr>
                    </a:p>
                  </a:txBody>
                  <a:tcPr/>
                </a:tc>
                <a:extLst>
                  <a:ext uri="{0D108BD9-81ED-4DB2-BD59-A6C34878D82A}">
                    <a16:rowId xmlns:a16="http://schemas.microsoft.com/office/drawing/2014/main" val="3287976869"/>
                  </a:ext>
                </a:extLst>
              </a:tr>
              <a:tr h="758759">
                <a:tc>
                  <a:txBody>
                    <a:bodyPr/>
                    <a:lstStyle/>
                    <a:p>
                      <a:pPr lvl="0">
                        <a:buNone/>
                      </a:pPr>
                      <a:r>
                        <a:rPr lang="en-GB" sz="1050" b="1" i="0" u="none" strike="noStrike" noProof="0">
                          <a:solidFill>
                            <a:srgbClr val="FF0000"/>
                          </a:solidFill>
                          <a:latin typeface="Arial Nova"/>
                        </a:rPr>
                        <a:t>Language: </a:t>
                      </a:r>
                    </a:p>
                    <a:p>
                      <a:pPr lvl="0">
                        <a:buNone/>
                      </a:pPr>
                      <a:r>
                        <a:rPr lang="en-GB" sz="1050" b="1" i="0" u="none" strike="noStrike" noProof="0">
                          <a:solidFill>
                            <a:srgbClr val="FF0000"/>
                          </a:solidFill>
                          <a:latin typeface="Arial Nova"/>
                        </a:rPr>
                        <a:t>Connotations: </a:t>
                      </a:r>
                      <a:r>
                        <a:rPr lang="en-US" sz="1050" b="1" i="0" u="none" strike="noStrike" noProof="0" dirty="0">
                          <a:solidFill>
                            <a:srgbClr val="FF0000"/>
                          </a:solidFill>
                          <a:latin typeface="Arial Nova"/>
                        </a:rPr>
                        <a:t> </a:t>
                      </a:r>
                      <a:endParaRPr lang="en-GB" dirty="0"/>
                    </a:p>
                  </a:txBody>
                  <a:tcPr/>
                </a:tc>
                <a:tc>
                  <a:txBody>
                    <a:bodyPr/>
                    <a:lstStyle/>
                    <a:p>
                      <a:endParaRPr lang="en-US" sz="1050" b="1" i="1" dirty="0">
                        <a:latin typeface="Bradley Hand ITC"/>
                      </a:endParaRPr>
                    </a:p>
                  </a:txBody>
                  <a:tcPr/>
                </a:tc>
                <a:extLst>
                  <a:ext uri="{0D108BD9-81ED-4DB2-BD59-A6C34878D82A}">
                    <a16:rowId xmlns:a16="http://schemas.microsoft.com/office/drawing/2014/main" val="3120005447"/>
                  </a:ext>
                </a:extLst>
              </a:tr>
              <a:tr h="692201">
                <a:tc>
                  <a:txBody>
                    <a:bodyPr/>
                    <a:lstStyle/>
                    <a:p>
                      <a:pPr lvl="0">
                        <a:buNone/>
                      </a:pPr>
                      <a:r>
                        <a:rPr lang="en-GB" sz="1050" b="1" i="0" u="none" strike="noStrike" noProof="0">
                          <a:solidFill>
                            <a:srgbClr val="FF0000"/>
                          </a:solidFill>
                          <a:latin typeface="Arial Nova"/>
                        </a:rPr>
                        <a:t>Multiple meanings:</a:t>
                      </a:r>
                      <a:r>
                        <a:rPr lang="en-US" sz="1050" b="1" i="0" u="none" strike="noStrike" noProof="0" dirty="0">
                          <a:solidFill>
                            <a:srgbClr val="FF0000"/>
                          </a:solidFill>
                          <a:latin typeface="Arial Nova"/>
                        </a:rPr>
                        <a:t> </a:t>
                      </a:r>
                      <a:endParaRPr lang="en-US" dirty="0"/>
                    </a:p>
                  </a:txBody>
                  <a:tcPr/>
                </a:tc>
                <a:tc>
                  <a:txBody>
                    <a:bodyPr/>
                    <a:lstStyle/>
                    <a:p>
                      <a:endParaRPr lang="en-US" sz="1050" b="1" i="1" dirty="0">
                        <a:latin typeface="Bradley Hand ITC"/>
                      </a:endParaRPr>
                    </a:p>
                  </a:txBody>
                  <a:tcPr/>
                </a:tc>
                <a:extLst>
                  <a:ext uri="{0D108BD9-81ED-4DB2-BD59-A6C34878D82A}">
                    <a16:rowId xmlns:a16="http://schemas.microsoft.com/office/drawing/2014/main" val="3491544392"/>
                  </a:ext>
                </a:extLst>
              </a:tr>
              <a:tr h="692201">
                <a:tc>
                  <a:txBody>
                    <a:bodyPr/>
                    <a:lstStyle/>
                    <a:p>
                      <a:pPr lvl="0">
                        <a:buNone/>
                      </a:pPr>
                      <a:r>
                        <a:rPr lang="en-GB" sz="1050" b="1" i="0" u="none" strike="noStrike" noProof="0">
                          <a:solidFill>
                            <a:srgbClr val="FF0000"/>
                          </a:solidFill>
                          <a:latin typeface="Arial Nova"/>
                        </a:rPr>
                        <a:t>Link to wider novel: </a:t>
                      </a:r>
                      <a:r>
                        <a:rPr lang="en-US" sz="1050" b="1" i="0" u="none" strike="noStrike" noProof="0" dirty="0">
                          <a:solidFill>
                            <a:srgbClr val="FF0000"/>
                          </a:solidFill>
                          <a:latin typeface="Arial Nova"/>
                        </a:rPr>
                        <a:t> </a:t>
                      </a:r>
                      <a:endParaRPr lang="en-US" dirty="0"/>
                    </a:p>
                  </a:txBody>
                  <a:tcPr/>
                </a:tc>
                <a:tc>
                  <a:txBody>
                    <a:bodyPr/>
                    <a:lstStyle/>
                    <a:p>
                      <a:pPr marL="0" marR="0" indent="0" algn="l">
                        <a:lnSpc>
                          <a:spcPct val="100000"/>
                        </a:lnSpc>
                        <a:spcBef>
                          <a:spcPts val="0"/>
                        </a:spcBef>
                        <a:spcAft>
                          <a:spcPts val="0"/>
                        </a:spcAft>
                      </a:pPr>
                      <a:endParaRPr lang="en-GB" sz="1050" b="1" i="1" u="none" strike="noStrike" noProof="0" dirty="0">
                        <a:solidFill>
                          <a:schemeClr val="tx1"/>
                        </a:solidFill>
                        <a:latin typeface="Bradley Hand ITC"/>
                      </a:endParaRPr>
                    </a:p>
                    <a:p>
                      <a:pPr marL="0" marR="0" lvl="0" indent="0" algn="l">
                        <a:lnSpc>
                          <a:spcPct val="100000"/>
                        </a:lnSpc>
                        <a:spcBef>
                          <a:spcPts val="0"/>
                        </a:spcBef>
                        <a:spcAft>
                          <a:spcPts val="0"/>
                        </a:spcAft>
                        <a:buNone/>
                      </a:pPr>
                      <a:endParaRPr lang="en-GB" sz="1050" b="1" i="1" u="none" strike="noStrike" noProof="0">
                        <a:latin typeface="Bradley Hand ITC"/>
                      </a:endParaRPr>
                    </a:p>
                    <a:p>
                      <a:pPr lvl="0">
                        <a:buNone/>
                      </a:pPr>
                      <a:endParaRPr lang="en-GB" sz="1050" b="1" i="1" u="none" strike="noStrike" noProof="0">
                        <a:solidFill>
                          <a:schemeClr val="tx1"/>
                        </a:solidFill>
                        <a:latin typeface="Bradley Hand ITC"/>
                      </a:endParaRPr>
                    </a:p>
                  </a:txBody>
                  <a:tcPr/>
                </a:tc>
                <a:extLst>
                  <a:ext uri="{0D108BD9-81ED-4DB2-BD59-A6C34878D82A}">
                    <a16:rowId xmlns:a16="http://schemas.microsoft.com/office/drawing/2014/main" val="1121159238"/>
                  </a:ext>
                </a:extLst>
              </a:tr>
              <a:tr h="692201">
                <a:tc>
                  <a:txBody>
                    <a:bodyPr/>
                    <a:lstStyle/>
                    <a:p>
                      <a:pPr lvl="0">
                        <a:buNone/>
                      </a:pPr>
                      <a:r>
                        <a:rPr lang="en-GB" sz="1050" b="1" i="0" u="none" strike="noStrike" noProof="0">
                          <a:solidFill>
                            <a:srgbClr val="FF0000"/>
                          </a:solidFill>
                          <a:latin typeface="Arial Nova"/>
                        </a:rPr>
                        <a:t>Themes: </a:t>
                      </a:r>
                      <a:endParaRPr lang="en-US"/>
                    </a:p>
                  </a:txBody>
                  <a:tcPr/>
                </a:tc>
                <a:tc>
                  <a:txBody>
                    <a:bodyPr/>
                    <a:lstStyle/>
                    <a:p>
                      <a:endParaRPr lang="en-US" sz="1050" b="1" i="1" dirty="0">
                        <a:latin typeface="Bradley Hand ITC"/>
                      </a:endParaRPr>
                    </a:p>
                  </a:txBody>
                  <a:tcPr/>
                </a:tc>
                <a:extLst>
                  <a:ext uri="{0D108BD9-81ED-4DB2-BD59-A6C34878D82A}">
                    <a16:rowId xmlns:a16="http://schemas.microsoft.com/office/drawing/2014/main" val="1474473215"/>
                  </a:ext>
                </a:extLst>
              </a:tr>
              <a:tr h="758759">
                <a:tc>
                  <a:txBody>
                    <a:bodyPr/>
                    <a:lstStyle/>
                    <a:p>
                      <a:pPr lvl="0">
                        <a:buNone/>
                      </a:pPr>
                      <a:r>
                        <a:rPr lang="en-GB" sz="1050" b="1" i="0" u="none" strike="noStrike" noProof="0">
                          <a:solidFill>
                            <a:srgbClr val="FF0000"/>
                          </a:solidFill>
                          <a:latin typeface="Arial Nova"/>
                        </a:rPr>
                        <a:t>Context/Golding's intentions:</a:t>
                      </a:r>
                      <a:r>
                        <a:rPr lang="en-GB" sz="1050" b="1" i="0" u="none" strike="noStrike" noProof="0" dirty="0">
                          <a:solidFill>
                            <a:srgbClr val="FF0000"/>
                          </a:solidFill>
                          <a:latin typeface="Arial Nova"/>
                        </a:rPr>
                        <a:t> </a:t>
                      </a:r>
                      <a:endParaRPr lang="en-US" dirty="0"/>
                    </a:p>
                  </a:txBody>
                  <a:tcPr/>
                </a:tc>
                <a:tc>
                  <a:txBody>
                    <a:bodyPr/>
                    <a:lstStyle/>
                    <a:p>
                      <a:pPr lvl="0">
                        <a:buNone/>
                      </a:pPr>
                      <a:endParaRPr lang="en-US" sz="1050" b="1" i="1" u="none" strike="noStrike" noProof="0" dirty="0">
                        <a:latin typeface="Bradley Hand ITC"/>
                      </a:endParaRPr>
                    </a:p>
                    <a:p>
                      <a:pPr lvl="0">
                        <a:buNone/>
                      </a:pPr>
                      <a:endParaRPr lang="en-US" sz="1050" b="1" i="1" u="none" strike="noStrike" noProof="0" dirty="0">
                        <a:latin typeface="Bradley Hand ITC"/>
                      </a:endParaRPr>
                    </a:p>
                    <a:p>
                      <a:pPr lvl="0">
                        <a:buNone/>
                      </a:pPr>
                      <a:endParaRPr lang="en-US" sz="1050" b="1" i="1" u="none" strike="noStrike" noProof="0" dirty="0">
                        <a:latin typeface="Bradley Hand ITC"/>
                      </a:endParaRPr>
                    </a:p>
                    <a:p>
                      <a:pPr lvl="0">
                        <a:buNone/>
                      </a:pPr>
                      <a:endParaRPr lang="en-US" sz="1050" b="1" i="1" u="none" strike="noStrike" noProof="0" dirty="0">
                        <a:latin typeface="Bradley Hand ITC"/>
                      </a:endParaRPr>
                    </a:p>
                    <a:p>
                      <a:pPr lvl="0">
                        <a:buNone/>
                      </a:pPr>
                      <a:endParaRPr lang="en-US" sz="1050" b="1" i="1" u="none" strike="noStrike" noProof="0" dirty="0">
                        <a:latin typeface="Bradley Hand ITC"/>
                      </a:endParaRPr>
                    </a:p>
                  </a:txBody>
                  <a:tcPr/>
                </a:tc>
                <a:extLst>
                  <a:ext uri="{0D108BD9-81ED-4DB2-BD59-A6C34878D82A}">
                    <a16:rowId xmlns:a16="http://schemas.microsoft.com/office/drawing/2014/main" val="315074009"/>
                  </a:ext>
                </a:extLst>
              </a:tr>
              <a:tr h="758759">
                <a:tc>
                  <a:txBody>
                    <a:bodyPr/>
                    <a:lstStyle/>
                    <a:p>
                      <a:pPr lvl="0">
                        <a:buNone/>
                      </a:pPr>
                      <a:r>
                        <a:rPr lang="en-GB" sz="1050" b="1" i="0" u="none" strike="noStrike" noProof="0">
                          <a:solidFill>
                            <a:srgbClr val="FF0000"/>
                          </a:solidFill>
                          <a:latin typeface="Arial Nova"/>
                        </a:rPr>
                        <a:t>Time period: </a:t>
                      </a:r>
                    </a:p>
                    <a:p>
                      <a:pPr lvl="0">
                        <a:buNone/>
                      </a:pPr>
                      <a:r>
                        <a:rPr lang="en-GB" sz="1050" b="1" i="0" u="none" strike="noStrike" noProof="0">
                          <a:solidFill>
                            <a:srgbClr val="FF0000"/>
                          </a:solidFill>
                          <a:latin typeface="Arial Nova"/>
                        </a:rPr>
                        <a:t>Effect on the reader:  </a:t>
                      </a:r>
                      <a:endParaRPr lang="en-GB"/>
                    </a:p>
                  </a:txBody>
                  <a:tcPr/>
                </a:tc>
                <a:tc>
                  <a:txBody>
                    <a:bodyPr/>
                    <a:lstStyle/>
                    <a:p>
                      <a:pPr lvl="0">
                        <a:buNone/>
                      </a:pPr>
                      <a:endParaRPr lang="en-US" sz="1050" b="1" i="1" dirty="0">
                        <a:latin typeface="Bradley Hand ITC"/>
                      </a:endParaRPr>
                    </a:p>
                    <a:p>
                      <a:pPr lvl="0">
                        <a:buNone/>
                      </a:pPr>
                      <a:endParaRPr lang="en-US" sz="1050" b="1" i="1" dirty="0">
                        <a:latin typeface="Bradley Hand ITC"/>
                      </a:endParaRPr>
                    </a:p>
                    <a:p>
                      <a:pPr lvl="0">
                        <a:buNone/>
                      </a:pPr>
                      <a:endParaRPr lang="en-US" sz="1050" b="1" i="1" dirty="0">
                        <a:latin typeface="Bradley Hand ITC"/>
                      </a:endParaRPr>
                    </a:p>
                    <a:p>
                      <a:pPr lvl="0">
                        <a:buNone/>
                      </a:pPr>
                      <a:endParaRPr lang="en-US" sz="1050" b="1" i="1" dirty="0">
                        <a:latin typeface="Bradley Hand ITC"/>
                      </a:endParaRPr>
                    </a:p>
                    <a:p>
                      <a:pPr lvl="0">
                        <a:buNone/>
                      </a:pPr>
                      <a:endParaRPr lang="en-US" sz="1050" b="1" i="1" dirty="0">
                        <a:latin typeface="Bradley Hand ITC"/>
                      </a:endParaRPr>
                    </a:p>
                  </a:txBody>
                  <a:tcPr/>
                </a:tc>
                <a:extLst>
                  <a:ext uri="{0D108BD9-81ED-4DB2-BD59-A6C34878D82A}">
                    <a16:rowId xmlns:a16="http://schemas.microsoft.com/office/drawing/2014/main" val="2645609669"/>
                  </a:ext>
                </a:extLst>
              </a:tr>
            </a:tbl>
          </a:graphicData>
        </a:graphic>
      </p:graphicFrame>
    </p:spTree>
    <p:extLst>
      <p:ext uri="{BB962C8B-B14F-4D97-AF65-F5344CB8AC3E}">
        <p14:creationId xmlns:p14="http://schemas.microsoft.com/office/powerpoint/2010/main" val="3734439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up your analysis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extended analysis</a:t>
            </a:r>
          </a:p>
        </p:txBody>
      </p:sp>
      <p:graphicFrame>
        <p:nvGraphicFramePr>
          <p:cNvPr id="12" name="Table 11">
            <a:extLst>
              <a:ext uri="{FF2B5EF4-FFF2-40B4-BE49-F238E27FC236}">
                <a16:creationId xmlns:a16="http://schemas.microsoft.com/office/drawing/2014/main" id="{A37E50B2-CFCC-4BD3-9026-9AF7251B2D37}"/>
              </a:ext>
            </a:extLst>
          </p:cNvPr>
          <p:cNvGraphicFramePr>
            <a:graphicFrameLocks noGrp="1"/>
          </p:cNvGraphicFramePr>
          <p:nvPr/>
        </p:nvGraphicFramePr>
        <p:xfrm>
          <a:off x="57150" y="1457174"/>
          <a:ext cx="6753223" cy="3209923"/>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989345078"/>
                    </a:ext>
                  </a:extLst>
                </a:gridCol>
                <a:gridCol w="4467223">
                  <a:extLst>
                    <a:ext uri="{9D8B030D-6E8A-4147-A177-3AD203B41FA5}">
                      <a16:colId xmlns:a16="http://schemas.microsoft.com/office/drawing/2014/main" val="4072560550"/>
                    </a:ext>
                  </a:extLst>
                </a:gridCol>
              </a:tblGrid>
              <a:tr h="257175">
                <a:tc gridSpan="2">
                  <a:txBody>
                    <a:bodyPr/>
                    <a:lstStyle/>
                    <a:p>
                      <a:pPr fontAlgn="base"/>
                      <a:r>
                        <a:rPr lang="en-US" sz="1050">
                          <a:effectLst/>
                        </a:rPr>
                        <a:t>Success Criteria ​</a:t>
                      </a:r>
                      <a:endParaRPr lang="en-US" sz="1050" b="1">
                        <a:solidFill>
                          <a:srgbClr val="FFFFFF"/>
                        </a:solidFill>
                        <a:effectLst/>
                      </a:endParaRPr>
                    </a:p>
                  </a:txBody>
                  <a:tcPr/>
                </a:tc>
                <a:tc hMerge="1">
                  <a:txBody>
                    <a:bodyPr/>
                    <a:lstStyle/>
                    <a:p>
                      <a:endParaRPr lang="en-US"/>
                    </a:p>
                  </a:txBody>
                  <a:tcPr/>
                </a:tc>
                <a:extLst>
                  <a:ext uri="{0D108BD9-81ED-4DB2-BD59-A6C34878D82A}">
                    <a16:rowId xmlns:a16="http://schemas.microsoft.com/office/drawing/2014/main" val="1945775315"/>
                  </a:ext>
                </a:extLst>
              </a:tr>
              <a:tr h="600075">
                <a:tc>
                  <a:txBody>
                    <a:bodyPr/>
                    <a:lstStyle/>
                    <a:p>
                      <a:pPr fontAlgn="base"/>
                      <a:r>
                        <a:rPr lang="en-US" sz="1050" b="1">
                          <a:effectLst/>
                        </a:rPr>
                        <a:t>WHAT?​</a:t>
                      </a:r>
                    </a:p>
                    <a:p>
                      <a:pPr fontAlgn="base"/>
                      <a:r>
                        <a:rPr lang="en-US" sz="1050">
                          <a:effectLst/>
                        </a:rPr>
                        <a:t>What big idea or statementdo you want to discuss?​</a:t>
                      </a:r>
                    </a:p>
                  </a:txBody>
                  <a:tcPr/>
                </a:tc>
                <a:tc>
                  <a:txBody>
                    <a:bodyPr/>
                    <a:lstStyle/>
                    <a:p>
                      <a:pPr fontAlgn="base"/>
                      <a:r>
                        <a:rPr lang="en-US" sz="1050">
                          <a:effectLst/>
                        </a:rPr>
                        <a:t>Make clear points using the formula (name, verb, point, quotation) ​</a:t>
                      </a:r>
                    </a:p>
                  </a:txBody>
                  <a:tcPr/>
                </a:tc>
                <a:extLst>
                  <a:ext uri="{0D108BD9-81ED-4DB2-BD59-A6C34878D82A}">
                    <a16:rowId xmlns:a16="http://schemas.microsoft.com/office/drawing/2014/main" val="2417362072"/>
                  </a:ext>
                </a:extLst>
              </a:tr>
              <a:tr h="400050">
                <a:tc rowSpan="4">
                  <a:txBody>
                    <a:bodyPr/>
                    <a:lstStyle/>
                    <a:p>
                      <a:pPr fontAlgn="base"/>
                      <a:r>
                        <a:rPr lang="en-US" sz="1050" b="1">
                          <a:effectLst/>
                        </a:rPr>
                        <a:t>HOW?​</a:t>
                      </a:r>
                    </a:p>
                    <a:p>
                      <a:pPr fontAlgn="base"/>
                      <a:r>
                        <a:rPr lang="en-US" sz="1050">
                          <a:effectLst/>
                        </a:rPr>
                        <a:t>Writer's craft, language.​</a:t>
                      </a:r>
                    </a:p>
                    <a:p>
                      <a:pPr fontAlgn="base"/>
                      <a:r>
                        <a:rPr lang="en-US" sz="1050">
                          <a:effectLst/>
                        </a:rPr>
                        <a:t>How does the context ortheory influence youranalysis?​</a:t>
                      </a:r>
                    </a:p>
                  </a:txBody>
                  <a:tcPr/>
                </a:tc>
                <a:tc>
                  <a:txBody>
                    <a:bodyPr/>
                    <a:lstStyle/>
                    <a:p>
                      <a:pPr fontAlgn="base"/>
                      <a:r>
                        <a:rPr lang="en-US" sz="1050">
                          <a:effectLst/>
                        </a:rPr>
                        <a:t>Use short, relevant quotations to support each point​</a:t>
                      </a:r>
                    </a:p>
                  </a:txBody>
                  <a:tcPr/>
                </a:tc>
                <a:extLst>
                  <a:ext uri="{0D108BD9-81ED-4DB2-BD59-A6C34878D82A}">
                    <a16:rowId xmlns:a16="http://schemas.microsoft.com/office/drawing/2014/main" val="993803980"/>
                  </a:ext>
                </a:extLst>
              </a:tr>
              <a:tr h="466724">
                <a:tc vMerge="1">
                  <a:txBody>
                    <a:bodyPr/>
                    <a:lstStyle/>
                    <a:p>
                      <a:endParaRPr lang="en-US"/>
                    </a:p>
                  </a:txBody>
                  <a:tcPr/>
                </a:tc>
                <a:tc>
                  <a:txBody>
                    <a:bodyPr/>
                    <a:lstStyle/>
                    <a:p>
                      <a:pPr fontAlgn="base"/>
                      <a:r>
                        <a:rPr lang="en-US" sz="1050">
                          <a:effectLst/>
                        </a:rPr>
                        <a:t>Identify literary terminology (e.g. emotivelanguage, violent imagery, metaphor) ​</a:t>
                      </a:r>
                    </a:p>
                  </a:txBody>
                  <a:tcPr/>
                </a:tc>
                <a:extLst>
                  <a:ext uri="{0D108BD9-81ED-4DB2-BD59-A6C34878D82A}">
                    <a16:rowId xmlns:a16="http://schemas.microsoft.com/office/drawing/2014/main" val="461683047"/>
                  </a:ext>
                </a:extLst>
              </a:tr>
              <a:tr h="323850">
                <a:tc vMerge="1">
                  <a:txBody>
                    <a:bodyPr/>
                    <a:lstStyle/>
                    <a:p>
                      <a:endParaRPr lang="en-US"/>
                    </a:p>
                  </a:txBody>
                  <a:tcPr/>
                </a:tc>
                <a:tc>
                  <a:txBody>
                    <a:bodyPr/>
                    <a:lstStyle/>
                    <a:p>
                      <a:pPr fontAlgn="base"/>
                      <a:r>
                        <a:rPr lang="en-US" sz="1050">
                          <a:effectLst/>
                        </a:rPr>
                        <a:t>Zoom in and analyselanguage in detail ​</a:t>
                      </a:r>
                    </a:p>
                  </a:txBody>
                  <a:tcPr/>
                </a:tc>
                <a:extLst>
                  <a:ext uri="{0D108BD9-81ED-4DB2-BD59-A6C34878D82A}">
                    <a16:rowId xmlns:a16="http://schemas.microsoft.com/office/drawing/2014/main" val="2330439946"/>
                  </a:ext>
                </a:extLst>
              </a:tr>
              <a:tr h="323850">
                <a:tc vMerge="1">
                  <a:txBody>
                    <a:bodyPr/>
                    <a:lstStyle/>
                    <a:p>
                      <a:endParaRPr lang="en-US"/>
                    </a:p>
                  </a:txBody>
                  <a:tcPr/>
                </a:tc>
                <a:tc>
                  <a:txBody>
                    <a:bodyPr/>
                    <a:lstStyle/>
                    <a:p>
                      <a:pPr fontAlgn="base"/>
                      <a:r>
                        <a:rPr lang="en-US" sz="1050">
                          <a:effectLst/>
                        </a:rPr>
                        <a:t>Comment on the historical context ​</a:t>
                      </a:r>
                    </a:p>
                  </a:txBody>
                  <a:tcPr/>
                </a:tc>
                <a:extLst>
                  <a:ext uri="{0D108BD9-81ED-4DB2-BD59-A6C34878D82A}">
                    <a16:rowId xmlns:a16="http://schemas.microsoft.com/office/drawing/2014/main" val="2146403405"/>
                  </a:ext>
                </a:extLst>
              </a:tr>
              <a:tr h="466724">
                <a:tc rowSpan="2">
                  <a:txBody>
                    <a:bodyPr/>
                    <a:lstStyle/>
                    <a:p>
                      <a:pPr fontAlgn="base"/>
                      <a:r>
                        <a:rPr lang="en-US" sz="1050" b="1">
                          <a:effectLst/>
                        </a:rPr>
                        <a:t>WHY?​</a:t>
                      </a:r>
                    </a:p>
                    <a:p>
                      <a:pPr fontAlgn="base"/>
                      <a:r>
                        <a:rPr lang="en-US" sz="1050">
                          <a:effectLst/>
                        </a:rPr>
                        <a:t>What is the desired effect on the reader? What does the writer want tohighlight?​</a:t>
                      </a:r>
                    </a:p>
                  </a:txBody>
                  <a:tcPr/>
                </a:tc>
                <a:tc>
                  <a:txBody>
                    <a:bodyPr/>
                    <a:lstStyle/>
                    <a:p>
                      <a:pPr fontAlgn="base"/>
                      <a:r>
                        <a:rPr lang="en-US" sz="1050">
                          <a:effectLst/>
                        </a:rPr>
                        <a:t>Comment on how the reader would react (does this change depending on time period) ​</a:t>
                      </a:r>
                    </a:p>
                  </a:txBody>
                  <a:tcPr/>
                </a:tc>
                <a:extLst>
                  <a:ext uri="{0D108BD9-81ED-4DB2-BD59-A6C34878D82A}">
                    <a16:rowId xmlns:a16="http://schemas.microsoft.com/office/drawing/2014/main" val="3320051517"/>
                  </a:ext>
                </a:extLst>
              </a:tr>
              <a:tr h="371475">
                <a:tc vMerge="1">
                  <a:txBody>
                    <a:bodyPr/>
                    <a:lstStyle/>
                    <a:p>
                      <a:endParaRPr lang="en-US"/>
                    </a:p>
                  </a:txBody>
                  <a:tcPr/>
                </a:tc>
                <a:tc>
                  <a:txBody>
                    <a:bodyPr/>
                    <a:lstStyle/>
                    <a:p>
                      <a:pPr fontAlgn="base"/>
                      <a:r>
                        <a:rPr lang="en-US" sz="1050">
                          <a:effectLst/>
                        </a:rPr>
                        <a:t>Comment on the writer's intentions ​</a:t>
                      </a:r>
                    </a:p>
                  </a:txBody>
                  <a:tcPr/>
                </a:tc>
                <a:extLst>
                  <a:ext uri="{0D108BD9-81ED-4DB2-BD59-A6C34878D82A}">
                    <a16:rowId xmlns:a16="http://schemas.microsoft.com/office/drawing/2014/main" val="2617679053"/>
                  </a:ext>
                </a:extLst>
              </a:tr>
            </a:tbl>
          </a:graphicData>
        </a:graphic>
      </p:graphicFrame>
    </p:spTree>
    <p:extLst>
      <p:ext uri="{BB962C8B-B14F-4D97-AF65-F5344CB8AC3E}">
        <p14:creationId xmlns:p14="http://schemas.microsoft.com/office/powerpoint/2010/main" val="1481488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introduction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3874826" cy="39592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Introduction writing </a:t>
            </a:r>
          </a:p>
        </p:txBody>
      </p:sp>
      <p:sp>
        <p:nvSpPr>
          <p:cNvPr id="6" name="TextBox 5">
            <a:extLst>
              <a:ext uri="{FF2B5EF4-FFF2-40B4-BE49-F238E27FC236}">
                <a16:creationId xmlns:a16="http://schemas.microsoft.com/office/drawing/2014/main" id="{00D77755-25DC-45EC-8FEF-9215E530A2C0}"/>
              </a:ext>
            </a:extLst>
          </p:cNvPr>
          <p:cNvSpPr txBox="1"/>
          <p:nvPr/>
        </p:nvSpPr>
        <p:spPr>
          <a:xfrm>
            <a:off x="161925" y="1400175"/>
            <a:ext cx="652462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Segoe UI"/>
              </a:rPr>
              <a:t>Introduction</a:t>
            </a:r>
            <a:r>
              <a:rPr lang="en-US">
                <a:cs typeface="Segoe UI"/>
              </a:rPr>
              <a:t>​</a:t>
            </a:r>
          </a:p>
          <a:p>
            <a:pPr marL="285750" indent="-285750">
              <a:buFont typeface="Arial"/>
              <a:buChar char="•"/>
            </a:pPr>
            <a:r>
              <a:rPr lang="en-US" i="1">
                <a:cs typeface="Arial"/>
              </a:rPr>
              <a:t>Overview that directly answers the question. </a:t>
            </a:r>
            <a:r>
              <a:rPr lang="en-US">
                <a:cs typeface="Arial"/>
              </a:rPr>
              <a:t>​</a:t>
            </a:r>
          </a:p>
          <a:p>
            <a:pPr marL="285750" indent="-285750">
              <a:buFont typeface="Arial"/>
              <a:buChar char="•"/>
            </a:pPr>
            <a:r>
              <a:rPr lang="en-US" i="1">
                <a:cs typeface="Arial"/>
              </a:rPr>
              <a:t>Discuss structure immediately – how does the relationship start, alter/change and end. </a:t>
            </a:r>
            <a:r>
              <a:rPr lang="en-US">
                <a:cs typeface="Arial"/>
              </a:rPr>
              <a:t>​</a:t>
            </a:r>
          </a:p>
          <a:p>
            <a:pPr marL="285750" indent="-285750">
              <a:buFont typeface="Arial"/>
              <a:buChar char="•"/>
            </a:pPr>
            <a:r>
              <a:rPr lang="en-US" i="1">
                <a:cs typeface="Arial"/>
              </a:rPr>
              <a:t>Place the extract in that structure. </a:t>
            </a:r>
            <a:r>
              <a:rPr lang="en-US">
                <a:cs typeface="Arial"/>
              </a:rPr>
              <a:t>​</a:t>
            </a:r>
          </a:p>
          <a:p>
            <a:pPr marL="285750" indent="-285750">
              <a:buFont typeface="Arial"/>
              <a:buChar char="•"/>
            </a:pPr>
            <a:r>
              <a:rPr lang="en-US" i="1">
                <a:cs typeface="Arial"/>
              </a:rPr>
              <a:t>Comment on Golding's intentions/big picture. </a:t>
            </a:r>
          </a:p>
        </p:txBody>
      </p:sp>
    </p:spTree>
    <p:extLst>
      <p:ext uri="{BB962C8B-B14F-4D97-AF65-F5344CB8AC3E}">
        <p14:creationId xmlns:p14="http://schemas.microsoft.com/office/powerpoint/2010/main" val="478696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3503230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13334923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989522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Mark Scheme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6" name="Rectangle 5">
            <a:extLst>
              <a:ext uri="{FF2B5EF4-FFF2-40B4-BE49-F238E27FC236}">
                <a16:creationId xmlns:a16="http://schemas.microsoft.com/office/drawing/2014/main" id="{C6623F4D-B311-4FFC-8AA6-C0DC61354608}"/>
              </a:ext>
            </a:extLst>
          </p:cNvPr>
          <p:cNvSpPr/>
          <p:nvPr/>
        </p:nvSpPr>
        <p:spPr>
          <a:xfrm>
            <a:off x="101488" y="9645031"/>
            <a:ext cx="3390752" cy="756914"/>
          </a:xfrm>
          <a:prstGeom prst="rect">
            <a:avLst/>
          </a:prstGeom>
          <a:solidFill>
            <a:schemeClr val="bg1"/>
          </a:solid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200" b="1"/>
              <a:t>AO1: </a:t>
            </a:r>
            <a:r>
              <a:rPr lang="en-GB" sz="1200"/>
              <a:t>Read, understand and respond to texts. Use textual references, including quotations, to support ideas.</a:t>
            </a:r>
          </a:p>
        </p:txBody>
      </p:sp>
      <p:sp>
        <p:nvSpPr>
          <p:cNvPr id="7" name="Rectangle 6">
            <a:extLst>
              <a:ext uri="{FF2B5EF4-FFF2-40B4-BE49-F238E27FC236}">
                <a16:creationId xmlns:a16="http://schemas.microsoft.com/office/drawing/2014/main" id="{82618285-0C84-43EB-AF59-EB0812539C3B}"/>
              </a:ext>
            </a:extLst>
          </p:cNvPr>
          <p:cNvSpPr/>
          <p:nvPr/>
        </p:nvSpPr>
        <p:spPr>
          <a:xfrm>
            <a:off x="3621844" y="9645031"/>
            <a:ext cx="3179441" cy="756914"/>
          </a:xfrm>
          <a:prstGeom prst="rect">
            <a:avLst/>
          </a:prstGeom>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200" b="1"/>
              <a:t>AO2: </a:t>
            </a:r>
            <a:r>
              <a:rPr lang="en-GB" sz="1200"/>
              <a:t>Analyse language, form and structure using the correct subject terminology.</a:t>
            </a:r>
          </a:p>
        </p:txBody>
      </p:sp>
      <p:sp>
        <p:nvSpPr>
          <p:cNvPr id="8" name="Rectangle 7">
            <a:extLst>
              <a:ext uri="{FF2B5EF4-FFF2-40B4-BE49-F238E27FC236}">
                <a16:creationId xmlns:a16="http://schemas.microsoft.com/office/drawing/2014/main" id="{F956D5D3-7B89-4F7B-B4CA-C7FD4024B6C1}"/>
              </a:ext>
            </a:extLst>
          </p:cNvPr>
          <p:cNvSpPr/>
          <p:nvPr/>
        </p:nvSpPr>
        <p:spPr>
          <a:xfrm>
            <a:off x="101487" y="10511682"/>
            <a:ext cx="3390752" cy="756914"/>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200" b="1">
                <a:solidFill>
                  <a:schemeClr val="tx1"/>
                </a:solidFill>
              </a:rPr>
              <a:t>AO3: </a:t>
            </a:r>
            <a:r>
              <a:rPr lang="en-GB" sz="1200">
                <a:solidFill>
                  <a:schemeClr val="tx1"/>
                </a:solidFill>
              </a:rPr>
              <a:t>Show an understanding of the relationships between texts and the contexts in which they were written.</a:t>
            </a:r>
          </a:p>
        </p:txBody>
      </p:sp>
      <p:sp>
        <p:nvSpPr>
          <p:cNvPr id="9" name="Rectangle 8">
            <a:extLst>
              <a:ext uri="{FF2B5EF4-FFF2-40B4-BE49-F238E27FC236}">
                <a16:creationId xmlns:a16="http://schemas.microsoft.com/office/drawing/2014/main" id="{B628B2A4-4069-48BC-809B-E5172CE14CF8}"/>
              </a:ext>
            </a:extLst>
          </p:cNvPr>
          <p:cNvSpPr/>
          <p:nvPr/>
        </p:nvSpPr>
        <p:spPr>
          <a:xfrm>
            <a:off x="3621843" y="10511682"/>
            <a:ext cx="3179441" cy="756914"/>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100" b="1">
                <a:solidFill>
                  <a:schemeClr val="tx1"/>
                </a:solidFill>
              </a:rPr>
              <a:t>AO4: </a:t>
            </a:r>
            <a:r>
              <a:rPr lang="en-GB" sz="1100">
                <a:solidFill>
                  <a:schemeClr val="tx1"/>
                </a:solidFill>
              </a:rPr>
              <a:t>Use a range of vocabulary for clarity, purpose and effect, with accurate spelling, punctuation and grammar.</a:t>
            </a:r>
          </a:p>
        </p:txBody>
      </p:sp>
      <p:sp>
        <p:nvSpPr>
          <p:cNvPr id="4" name="Rectangle 3">
            <a:extLst>
              <a:ext uri="{FF2B5EF4-FFF2-40B4-BE49-F238E27FC236}">
                <a16:creationId xmlns:a16="http://schemas.microsoft.com/office/drawing/2014/main" id="{4CC47925-659C-49FF-83DC-0FF125067069}"/>
              </a:ext>
            </a:extLst>
          </p:cNvPr>
          <p:cNvSpPr/>
          <p:nvPr/>
        </p:nvSpPr>
        <p:spPr>
          <a:xfrm>
            <a:off x="103094" y="11376212"/>
            <a:ext cx="6717125" cy="75559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rgbClr val="FFFFFF"/>
                </a:solidFill>
                <a:cs typeface="Calibri"/>
              </a:rPr>
              <a:t>Although AO3 isn't explicitly marked in this question it is important you embed context in your response to strengthen your analysis of the writer's intentions and the desired effect on the reader. </a:t>
            </a:r>
            <a:endParaRPr lang="en-US" sz="1600">
              <a:solidFill>
                <a:srgbClr val="FFFFFF"/>
              </a:solidFill>
            </a:endParaRPr>
          </a:p>
        </p:txBody>
      </p:sp>
      <p:pic>
        <p:nvPicPr>
          <p:cNvPr id="10" name="Picture 10" descr="A screenshot of a cell phone&#10;&#10;Description generated with very high confidence">
            <a:extLst>
              <a:ext uri="{FF2B5EF4-FFF2-40B4-BE49-F238E27FC236}">
                <a16:creationId xmlns:a16="http://schemas.microsoft.com/office/drawing/2014/main" id="{3CAF5113-2C91-49F2-B08C-B4040AF46962}"/>
              </a:ext>
            </a:extLst>
          </p:cNvPr>
          <p:cNvPicPr>
            <a:picLocks noChangeAspect="1"/>
          </p:cNvPicPr>
          <p:nvPr/>
        </p:nvPicPr>
        <p:blipFill rotWithShape="1">
          <a:blip r:embed="rId2"/>
          <a:srcRect l="4397" r="8369" b="138"/>
          <a:stretch/>
        </p:blipFill>
        <p:spPr>
          <a:xfrm>
            <a:off x="0" y="1176398"/>
            <a:ext cx="6800860" cy="8010406"/>
          </a:xfrm>
          <a:prstGeom prst="rect">
            <a:avLst/>
          </a:prstGeom>
        </p:spPr>
      </p:pic>
    </p:spTree>
    <p:extLst>
      <p:ext uri="{BB962C8B-B14F-4D97-AF65-F5344CB8AC3E}">
        <p14:creationId xmlns:p14="http://schemas.microsoft.com/office/powerpoint/2010/main" val="22033609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Mark Scheme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pic>
        <p:nvPicPr>
          <p:cNvPr id="7" name="Picture 7" descr="A screenshot of a cell phone&#10;&#10;Description generated with high confidence">
            <a:extLst>
              <a:ext uri="{FF2B5EF4-FFF2-40B4-BE49-F238E27FC236}">
                <a16:creationId xmlns:a16="http://schemas.microsoft.com/office/drawing/2014/main" id="{4175E1F7-DEDD-4B19-B1FD-DD8AD00A24C5}"/>
              </a:ext>
            </a:extLst>
          </p:cNvPr>
          <p:cNvPicPr>
            <a:picLocks noChangeAspect="1"/>
          </p:cNvPicPr>
          <p:nvPr/>
        </p:nvPicPr>
        <p:blipFill rotWithShape="1">
          <a:blip r:embed="rId2"/>
          <a:srcRect l="8321" t="3099" r="6456" b="238"/>
          <a:stretch/>
        </p:blipFill>
        <p:spPr>
          <a:xfrm>
            <a:off x="103639" y="1593567"/>
            <a:ext cx="6758751" cy="9218674"/>
          </a:xfrm>
          <a:prstGeom prst="rect">
            <a:avLst/>
          </a:prstGeom>
        </p:spPr>
      </p:pic>
    </p:spTree>
    <p:extLst>
      <p:ext uri="{BB962C8B-B14F-4D97-AF65-F5344CB8AC3E}">
        <p14:creationId xmlns:p14="http://schemas.microsoft.com/office/powerpoint/2010/main" val="2656592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You do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2800767"/>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FFFFFF"/>
                </a:solidFill>
                <a:ea typeface="+mn-lt"/>
                <a:cs typeface="+mn-lt"/>
              </a:rPr>
              <a:t>In your exam you won't have enough time to make an extensive plan like this. As you become more confident, we will gradually reduce the planning process.</a:t>
            </a:r>
            <a:endParaRPr lang="en-US" sz="1600" dirty="0">
              <a:solidFill>
                <a:srgbClr val="FFFFFF"/>
              </a:solidFill>
              <a:ea typeface="+mn-lt"/>
              <a:cs typeface="+mn-lt"/>
            </a:endParaRPr>
          </a:p>
          <a:p>
            <a:endParaRPr lang="en-US" sz="1600" dirty="0">
              <a:solidFill>
                <a:srgbClr val="FFFFFF"/>
              </a:solidFill>
              <a:cs typeface="Calibri"/>
            </a:endParaRPr>
          </a:p>
          <a:p>
            <a:r>
              <a:rPr lang="en-US" sz="1600">
                <a:solidFill>
                  <a:srgbClr val="FFFFFF"/>
                </a:solidFill>
                <a:cs typeface="Calibri"/>
              </a:rPr>
              <a:t>The next essay will have a shorter planning process and I'd advise completing this in timed conditions. </a:t>
            </a:r>
          </a:p>
          <a:p>
            <a:endParaRPr lang="en-US" sz="1600" dirty="0">
              <a:solidFill>
                <a:srgbClr val="FFFFFF"/>
              </a:solidFill>
              <a:cs typeface="Calibri"/>
            </a:endParaRPr>
          </a:p>
          <a:p>
            <a:r>
              <a:rPr lang="en-US" sz="1600" dirty="0">
                <a:solidFill>
                  <a:srgbClr val="FFFFFF"/>
                </a:solidFill>
                <a:ea typeface="+mn-lt"/>
                <a:cs typeface="+mn-lt"/>
              </a:rPr>
              <a:t>This think about theme, symbols, key events, characters and writer's intentions </a:t>
            </a:r>
            <a:r>
              <a:rPr lang="en-US" sz="1600">
                <a:solidFill>
                  <a:srgbClr val="FFFFFF"/>
                </a:solidFill>
                <a:ea typeface="+mn-lt"/>
                <a:cs typeface="+mn-lt"/>
              </a:rPr>
              <a:t>like you have in previous slow planning tasks.</a:t>
            </a:r>
            <a:endParaRPr lang="en-US" sz="1600" dirty="0">
              <a:solidFill>
                <a:srgbClr val="FFFFFF"/>
              </a:solidFill>
              <a:ea typeface="+mn-lt"/>
              <a:cs typeface="+mn-lt"/>
            </a:endParaRPr>
          </a:p>
          <a:p>
            <a:endParaRPr lang="en-US" sz="1600" dirty="0">
              <a:solidFill>
                <a:srgbClr val="FFFFFF"/>
              </a:solidFill>
              <a:ea typeface="+mn-lt"/>
              <a:cs typeface="+mn-lt"/>
            </a:endParaRPr>
          </a:p>
          <a:p>
            <a:r>
              <a:rPr lang="en-US" sz="1600">
                <a:ea typeface="+mn-lt"/>
                <a:cs typeface="+mn-lt"/>
              </a:rPr>
              <a:t>Ensure you write the focus of the question at the top of each page.  </a:t>
            </a:r>
          </a:p>
        </p:txBody>
      </p:sp>
    </p:spTree>
    <p:extLst>
      <p:ext uri="{BB962C8B-B14F-4D97-AF65-F5344CB8AC3E}">
        <p14:creationId xmlns:p14="http://schemas.microsoft.com/office/powerpoint/2010/main" val="20711980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t>The question </a:t>
            </a:r>
            <a:endParaRPr lang="en-US" sz="2800" b="1">
              <a:cs typeface="Calibri"/>
            </a:endParaRPr>
          </a:p>
        </p:txBody>
      </p:sp>
      <p:sp>
        <p:nvSpPr>
          <p:cNvPr id="6" name="Oval 5">
            <a:extLst>
              <a:ext uri="{FF2B5EF4-FFF2-40B4-BE49-F238E27FC236}">
                <a16:creationId xmlns:a16="http://schemas.microsoft.com/office/drawing/2014/main" id="{C412BF28-44D4-4F6D-9C7F-FF369C8754FD}"/>
              </a:ext>
            </a:extLst>
          </p:cNvPr>
          <p:cNvSpPr/>
          <p:nvPr/>
        </p:nvSpPr>
        <p:spPr>
          <a:xfrm>
            <a:off x="555720" y="618272"/>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1</a:t>
            </a:r>
            <a:endParaRPr lang="en-US"/>
          </a:p>
        </p:txBody>
      </p:sp>
      <p:sp>
        <p:nvSpPr>
          <p:cNvPr id="8" name="TextBox 7">
            <a:extLst>
              <a:ext uri="{FF2B5EF4-FFF2-40B4-BE49-F238E27FC236}">
                <a16:creationId xmlns:a16="http://schemas.microsoft.com/office/drawing/2014/main" id="{290D2FE4-2612-410D-9FC6-704433CA045A}"/>
              </a:ext>
            </a:extLst>
          </p:cNvPr>
          <p:cNvSpPr txBox="1"/>
          <p:nvPr/>
        </p:nvSpPr>
        <p:spPr>
          <a:xfrm>
            <a:off x="40800" y="1064384"/>
            <a:ext cx="136705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Highlight the key words in the text to ensure you find the focus of the question.</a:t>
            </a:r>
          </a:p>
        </p:txBody>
      </p:sp>
      <p:cxnSp>
        <p:nvCxnSpPr>
          <p:cNvPr id="9" name="Straight Arrow Connector 8">
            <a:extLst>
              <a:ext uri="{FF2B5EF4-FFF2-40B4-BE49-F238E27FC236}">
                <a16:creationId xmlns:a16="http://schemas.microsoft.com/office/drawing/2014/main" id="{2D6B6CFF-6304-44B5-AEC6-2E0F0E69FE54}"/>
              </a:ext>
            </a:extLst>
          </p:cNvPr>
          <p:cNvCxnSpPr/>
          <p:nvPr/>
        </p:nvCxnSpPr>
        <p:spPr>
          <a:xfrm>
            <a:off x="1530256" y="557852"/>
            <a:ext cx="11373" cy="1569491"/>
          </a:xfrm>
          <a:prstGeom prst="straightConnector1">
            <a:avLst/>
          </a:prstGeom>
        </p:spPr>
        <p:style>
          <a:lnRef idx="3">
            <a:schemeClr val="dk1"/>
          </a:lnRef>
          <a:fillRef idx="0">
            <a:schemeClr val="dk1"/>
          </a:fillRef>
          <a:effectRef idx="2">
            <a:schemeClr val="dk1"/>
          </a:effectRef>
          <a:fontRef idx="minor">
            <a:schemeClr val="tx1"/>
          </a:fontRef>
        </p:style>
      </p:cxnSp>
      <p:sp>
        <p:nvSpPr>
          <p:cNvPr id="10" name="Oval 9">
            <a:extLst>
              <a:ext uri="{FF2B5EF4-FFF2-40B4-BE49-F238E27FC236}">
                <a16:creationId xmlns:a16="http://schemas.microsoft.com/office/drawing/2014/main" id="{5B16379A-173D-45D7-9FCC-D22D4D8C1CC3}"/>
              </a:ext>
            </a:extLst>
          </p:cNvPr>
          <p:cNvSpPr/>
          <p:nvPr/>
        </p:nvSpPr>
        <p:spPr>
          <a:xfrm>
            <a:off x="2261690" y="618271"/>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2</a:t>
            </a:r>
          </a:p>
        </p:txBody>
      </p:sp>
      <p:sp>
        <p:nvSpPr>
          <p:cNvPr id="11" name="TextBox 10">
            <a:extLst>
              <a:ext uri="{FF2B5EF4-FFF2-40B4-BE49-F238E27FC236}">
                <a16:creationId xmlns:a16="http://schemas.microsoft.com/office/drawing/2014/main" id="{B6A57830-92D4-4795-A963-39C84E9A67B8}"/>
              </a:ext>
            </a:extLst>
          </p:cNvPr>
          <p:cNvSpPr txBox="1"/>
          <p:nvPr/>
        </p:nvSpPr>
        <p:spPr>
          <a:xfrm>
            <a:off x="1598919" y="1064383"/>
            <a:ext cx="159451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Read the extract and identify where in the novel this extract is from. What key events happened before and after this.  </a:t>
            </a:r>
          </a:p>
        </p:txBody>
      </p:sp>
      <p:cxnSp>
        <p:nvCxnSpPr>
          <p:cNvPr id="12" name="Straight Arrow Connector 11">
            <a:extLst>
              <a:ext uri="{FF2B5EF4-FFF2-40B4-BE49-F238E27FC236}">
                <a16:creationId xmlns:a16="http://schemas.microsoft.com/office/drawing/2014/main" id="{FDB342B7-0458-4D3E-BC2C-A8D29D534AE6}"/>
              </a:ext>
            </a:extLst>
          </p:cNvPr>
          <p:cNvCxnSpPr>
            <a:cxnSpLocks/>
          </p:cNvCxnSpPr>
          <p:nvPr/>
        </p:nvCxnSpPr>
        <p:spPr>
          <a:xfrm>
            <a:off x="3304464" y="557851"/>
            <a:ext cx="11373" cy="1569491"/>
          </a:xfrm>
          <a:prstGeom prst="straightConnector1">
            <a:avLst/>
          </a:prstGeom>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32A7AA1D-EFB9-4176-9286-BA9B488E53EF}"/>
              </a:ext>
            </a:extLst>
          </p:cNvPr>
          <p:cNvCxnSpPr>
            <a:cxnSpLocks/>
          </p:cNvCxnSpPr>
          <p:nvPr/>
        </p:nvCxnSpPr>
        <p:spPr>
          <a:xfrm>
            <a:off x="5203778" y="557851"/>
            <a:ext cx="11373" cy="1569491"/>
          </a:xfrm>
          <a:prstGeom prst="straightConnector1">
            <a:avLst/>
          </a:prstGeom>
        </p:spPr>
        <p:style>
          <a:lnRef idx="3">
            <a:schemeClr val="dk1"/>
          </a:lnRef>
          <a:fillRef idx="0">
            <a:schemeClr val="dk1"/>
          </a:fillRef>
          <a:effectRef idx="2">
            <a:schemeClr val="dk1"/>
          </a:effectRef>
          <a:fontRef idx="minor">
            <a:schemeClr val="tx1"/>
          </a:fontRef>
        </p:style>
      </p:cxnSp>
      <p:sp>
        <p:nvSpPr>
          <p:cNvPr id="15" name="Oval 14">
            <a:extLst>
              <a:ext uri="{FF2B5EF4-FFF2-40B4-BE49-F238E27FC236}">
                <a16:creationId xmlns:a16="http://schemas.microsoft.com/office/drawing/2014/main" id="{8B01D604-30F8-44E9-939B-16BF13D56E28}"/>
              </a:ext>
            </a:extLst>
          </p:cNvPr>
          <p:cNvSpPr/>
          <p:nvPr/>
        </p:nvSpPr>
        <p:spPr>
          <a:xfrm>
            <a:off x="4081391" y="618271"/>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3</a:t>
            </a:r>
          </a:p>
        </p:txBody>
      </p:sp>
      <p:sp>
        <p:nvSpPr>
          <p:cNvPr id="16" name="TextBox 15">
            <a:extLst>
              <a:ext uri="{FF2B5EF4-FFF2-40B4-BE49-F238E27FC236}">
                <a16:creationId xmlns:a16="http://schemas.microsoft.com/office/drawing/2014/main" id="{8F6D0066-E04B-456C-9EF4-56C85F3BBDEF}"/>
              </a:ext>
            </a:extLst>
          </p:cNvPr>
          <p:cNvSpPr txBox="1"/>
          <p:nvPr/>
        </p:nvSpPr>
        <p:spPr>
          <a:xfrm>
            <a:off x="3373127" y="1064381"/>
            <a:ext cx="1753737"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Read the extract again and highlight quotations that fit the focus of the question. Ensure you identify quotations from the beginning, middle and the end of the extract. </a:t>
            </a:r>
          </a:p>
        </p:txBody>
      </p:sp>
      <p:sp>
        <p:nvSpPr>
          <p:cNvPr id="17" name="Oval 16">
            <a:extLst>
              <a:ext uri="{FF2B5EF4-FFF2-40B4-BE49-F238E27FC236}">
                <a16:creationId xmlns:a16="http://schemas.microsoft.com/office/drawing/2014/main" id="{A1F2BD07-2CDC-4929-A997-A1236B2AE021}"/>
              </a:ext>
            </a:extLst>
          </p:cNvPr>
          <p:cNvSpPr/>
          <p:nvPr/>
        </p:nvSpPr>
        <p:spPr>
          <a:xfrm>
            <a:off x="5844226" y="618270"/>
            <a:ext cx="329821" cy="29570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cs typeface="Calibri"/>
              </a:rPr>
              <a:t>4</a:t>
            </a:r>
          </a:p>
        </p:txBody>
      </p:sp>
      <p:sp>
        <p:nvSpPr>
          <p:cNvPr id="18" name="TextBox 17">
            <a:extLst>
              <a:ext uri="{FF2B5EF4-FFF2-40B4-BE49-F238E27FC236}">
                <a16:creationId xmlns:a16="http://schemas.microsoft.com/office/drawing/2014/main" id="{EE90B960-4047-44AA-9FCC-5632698F1998}"/>
              </a:ext>
            </a:extLst>
          </p:cNvPr>
          <p:cNvSpPr txBox="1"/>
          <p:nvPr/>
        </p:nvSpPr>
        <p:spPr>
          <a:xfrm>
            <a:off x="5147335" y="1064380"/>
            <a:ext cx="1753737"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a:cs typeface="Calibri"/>
              </a:rPr>
              <a:t>Now plan to include your knowledge of the wider novel. What key events, characters , themes and symbols relate to the question focus? What quotations can you recall to support your points. </a:t>
            </a:r>
          </a:p>
        </p:txBody>
      </p:sp>
      <p:pic>
        <p:nvPicPr>
          <p:cNvPr id="4" name="Picture 6" descr="A screenshot of a social media post&#10;&#10;Description generated with very high confidence">
            <a:extLst>
              <a:ext uri="{FF2B5EF4-FFF2-40B4-BE49-F238E27FC236}">
                <a16:creationId xmlns:a16="http://schemas.microsoft.com/office/drawing/2014/main" id="{A854A07F-6624-45C4-A630-34F70CEEF137}"/>
              </a:ext>
            </a:extLst>
          </p:cNvPr>
          <p:cNvPicPr>
            <a:picLocks noChangeAspect="1"/>
          </p:cNvPicPr>
          <p:nvPr/>
        </p:nvPicPr>
        <p:blipFill rotWithShape="1">
          <a:blip r:embed="rId2"/>
          <a:srcRect l="4408" t="18891" r="7305" b="442"/>
          <a:stretch/>
        </p:blipFill>
        <p:spPr>
          <a:xfrm>
            <a:off x="40800" y="2171700"/>
            <a:ext cx="6687537" cy="3472010"/>
          </a:xfrm>
          <a:prstGeom prst="rect">
            <a:avLst/>
          </a:prstGeom>
        </p:spPr>
      </p:pic>
      <p:pic>
        <p:nvPicPr>
          <p:cNvPr id="7" name="Picture 13" descr="A screenshot of a cell phone&#10;&#10;Description generated with very high confidence">
            <a:extLst>
              <a:ext uri="{FF2B5EF4-FFF2-40B4-BE49-F238E27FC236}">
                <a16:creationId xmlns:a16="http://schemas.microsoft.com/office/drawing/2014/main" id="{14072B82-BBA0-4CD0-AE53-37DE35FD0F6F}"/>
              </a:ext>
            </a:extLst>
          </p:cNvPr>
          <p:cNvPicPr>
            <a:picLocks noChangeAspect="1"/>
          </p:cNvPicPr>
          <p:nvPr/>
        </p:nvPicPr>
        <p:blipFill rotWithShape="1">
          <a:blip r:embed="rId3"/>
          <a:srcRect l="12847" t="-78" r="4167" b="-299"/>
          <a:stretch/>
        </p:blipFill>
        <p:spPr>
          <a:xfrm>
            <a:off x="57150" y="5029200"/>
            <a:ext cx="6800853" cy="7007934"/>
          </a:xfrm>
          <a:prstGeom prst="rect">
            <a:avLst/>
          </a:prstGeom>
        </p:spPr>
      </p:pic>
    </p:spTree>
    <p:extLst>
      <p:ext uri="{BB962C8B-B14F-4D97-AF65-F5344CB8AC3E}">
        <p14:creationId xmlns:p14="http://schemas.microsoft.com/office/powerpoint/2010/main" val="5502761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Extract quotations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6" name="Rectangle 5">
            <a:extLst>
              <a:ext uri="{FF2B5EF4-FFF2-40B4-BE49-F238E27FC236}">
                <a16:creationId xmlns:a16="http://schemas.microsoft.com/office/drawing/2014/main" id="{36A3633D-5D9F-454F-887B-0B33C8DF9FC7}"/>
              </a:ext>
            </a:extLst>
          </p:cNvPr>
          <p:cNvSpPr/>
          <p:nvPr/>
        </p:nvSpPr>
        <p:spPr>
          <a:xfrm>
            <a:off x="66674" y="879853"/>
            <a:ext cx="2274626" cy="19675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b="1">
                <a:solidFill>
                  <a:srgbClr val="FFFFFF"/>
                </a:solidFill>
                <a:cs typeface="Calibri"/>
              </a:rPr>
              <a:t>TRACK </a:t>
            </a:r>
            <a:endParaRPr lang="en-US" sz="1400">
              <a:solidFill>
                <a:srgbClr val="FFFFFF"/>
              </a:solidFill>
              <a:cs typeface="Calibri"/>
            </a:endParaRPr>
          </a:p>
          <a:p>
            <a:pPr algn="ctr"/>
            <a:r>
              <a:rPr lang="en-US" sz="1100">
                <a:solidFill>
                  <a:srgbClr val="FFFFFF"/>
                </a:solidFill>
                <a:cs typeface="Calibri"/>
              </a:rPr>
              <a:t>You must select quotations from the beginning, middle and the end of the extract. </a:t>
            </a:r>
          </a:p>
          <a:p>
            <a:pPr algn="ctr"/>
            <a:r>
              <a:rPr lang="en-US" sz="1100">
                <a:solidFill>
                  <a:srgbClr val="FFFFFF"/>
                </a:solidFill>
                <a:cs typeface="Calibri"/>
              </a:rPr>
              <a:t>Identify the short quotations you want to analyse and explode them in the boxes provided – planning what you would analyse. Consider links to the question focus, themes, other characters and writer's intentions. </a:t>
            </a:r>
          </a:p>
        </p:txBody>
      </p:sp>
      <p:sp>
        <p:nvSpPr>
          <p:cNvPr id="9" name="Rectangle 8">
            <a:extLst>
              <a:ext uri="{FF2B5EF4-FFF2-40B4-BE49-F238E27FC236}">
                <a16:creationId xmlns:a16="http://schemas.microsoft.com/office/drawing/2014/main" id="{9FA55840-BEF8-40AA-BC30-FC28E3D9E0B6}"/>
              </a:ext>
            </a:extLst>
          </p:cNvPr>
          <p:cNvSpPr/>
          <p:nvPr/>
        </p:nvSpPr>
        <p:spPr>
          <a:xfrm>
            <a:off x="2443660" y="879854"/>
            <a:ext cx="4310417" cy="20016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Beginning </a:t>
            </a:r>
          </a:p>
          <a:p>
            <a:endParaRPr lang="en-US" sz="1400" b="1">
              <a:solidFill>
                <a:srgbClr val="000000"/>
              </a:solidFill>
              <a:cs typeface="Calibri"/>
            </a:endParaRPr>
          </a:p>
          <a:p>
            <a:endParaRPr lang="en-US" sz="1100" b="1" i="1" dirty="0">
              <a:solidFill>
                <a:srgbClr val="000000"/>
              </a:solidFill>
              <a:latin typeface="Bradley Hand ITC"/>
              <a:cs typeface="Calibri"/>
            </a:endParaRPr>
          </a:p>
        </p:txBody>
      </p:sp>
      <p:sp>
        <p:nvSpPr>
          <p:cNvPr id="26" name="Rectangle 25">
            <a:extLst>
              <a:ext uri="{FF2B5EF4-FFF2-40B4-BE49-F238E27FC236}">
                <a16:creationId xmlns:a16="http://schemas.microsoft.com/office/drawing/2014/main" id="{EF4E860E-C1CA-40C2-B228-E79EAB7268DD}"/>
              </a:ext>
            </a:extLst>
          </p:cNvPr>
          <p:cNvSpPr/>
          <p:nvPr/>
        </p:nvSpPr>
        <p:spPr>
          <a:xfrm>
            <a:off x="66674" y="8607472"/>
            <a:ext cx="6630536" cy="16604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Middle  </a:t>
            </a:r>
          </a:p>
          <a:p>
            <a:endParaRPr lang="en-US" sz="1400" b="1">
              <a:solidFill>
                <a:srgbClr val="000000"/>
              </a:solidFill>
              <a:latin typeface="Calibri"/>
              <a:cs typeface="Calibri"/>
            </a:endParaRPr>
          </a:p>
          <a:p>
            <a:endParaRPr lang="en-US" sz="1050" b="1" dirty="0">
              <a:solidFill>
                <a:srgbClr val="000000"/>
              </a:solidFill>
              <a:latin typeface="Bradley Hand ITC"/>
              <a:cs typeface="Calibri"/>
            </a:endParaRPr>
          </a:p>
          <a:p>
            <a:r>
              <a:rPr lang="en-US">
                <a:cs typeface="Calibri"/>
              </a:rPr>
              <a:t>'hi</a:t>
            </a:r>
            <a:endParaRPr lang="en-US"/>
          </a:p>
        </p:txBody>
      </p:sp>
      <p:sp>
        <p:nvSpPr>
          <p:cNvPr id="27" name="Rectangle 26">
            <a:extLst>
              <a:ext uri="{FF2B5EF4-FFF2-40B4-BE49-F238E27FC236}">
                <a16:creationId xmlns:a16="http://schemas.microsoft.com/office/drawing/2014/main" id="{C7F3F972-AECF-45DA-9B2F-B3CE8422A0C9}"/>
              </a:ext>
            </a:extLst>
          </p:cNvPr>
          <p:cNvSpPr/>
          <p:nvPr/>
        </p:nvSpPr>
        <p:spPr>
          <a:xfrm>
            <a:off x="66674" y="10315575"/>
            <a:ext cx="6630536" cy="174008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1400" b="1">
                <a:solidFill>
                  <a:srgbClr val="FF0000"/>
                </a:solidFill>
                <a:cs typeface="Calibri"/>
              </a:rPr>
              <a:t>End</a:t>
            </a:r>
            <a:r>
              <a:rPr lang="en-US" sz="1400" b="1" dirty="0">
                <a:solidFill>
                  <a:srgbClr val="000000"/>
                </a:solidFill>
                <a:cs typeface="Calibri"/>
              </a:rPr>
              <a:t> </a:t>
            </a:r>
          </a:p>
          <a:p>
            <a:endParaRPr lang="en-US" sz="1100" b="1" dirty="0">
              <a:solidFill>
                <a:srgbClr val="000000"/>
              </a:solidFill>
              <a:latin typeface="Bradley Hand ITC"/>
              <a:cs typeface="Calibri"/>
            </a:endParaRPr>
          </a:p>
        </p:txBody>
      </p:sp>
      <p:pic>
        <p:nvPicPr>
          <p:cNvPr id="3" name="Picture 13" descr="A screenshot of a cell phone&#10;&#10;Description generated with very high confidence">
            <a:extLst>
              <a:ext uri="{FF2B5EF4-FFF2-40B4-BE49-F238E27FC236}">
                <a16:creationId xmlns:a16="http://schemas.microsoft.com/office/drawing/2014/main" id="{AB54701C-28DC-425F-A28C-E543ECF0FE69}"/>
              </a:ext>
            </a:extLst>
          </p:cNvPr>
          <p:cNvPicPr>
            <a:picLocks noChangeAspect="1"/>
          </p:cNvPicPr>
          <p:nvPr/>
        </p:nvPicPr>
        <p:blipFill rotWithShape="1">
          <a:blip r:embed="rId2"/>
          <a:srcRect l="12847" t="-78" r="4167" b="-299"/>
          <a:stretch/>
        </p:blipFill>
        <p:spPr>
          <a:xfrm>
            <a:off x="742950" y="2924175"/>
            <a:ext cx="5505453" cy="5683959"/>
          </a:xfrm>
          <a:prstGeom prst="rect">
            <a:avLst/>
          </a:prstGeom>
        </p:spPr>
      </p:pic>
    </p:spTree>
    <p:extLst>
      <p:ext uri="{BB962C8B-B14F-4D97-AF65-F5344CB8AC3E}">
        <p14:creationId xmlns:p14="http://schemas.microsoft.com/office/powerpoint/2010/main" val="817071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63120" y="-1138"/>
            <a:ext cx="668882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cs typeface="Calibri"/>
              </a:rPr>
              <a:t>Essay Plan – blend extract and wider novel analysis  </a:t>
            </a:r>
          </a:p>
        </p:txBody>
      </p:sp>
      <p:sp>
        <p:nvSpPr>
          <p:cNvPr id="2" name="TextBox 1">
            <a:extLst>
              <a:ext uri="{FF2B5EF4-FFF2-40B4-BE49-F238E27FC236}">
                <a16:creationId xmlns:a16="http://schemas.microsoft.com/office/drawing/2014/main" id="{9638257F-91F8-4B6A-82B8-A905F23CD650}"/>
              </a:ext>
            </a:extLst>
          </p:cNvPr>
          <p:cNvSpPr txBox="1"/>
          <p:nvPr/>
        </p:nvSpPr>
        <p:spPr>
          <a:xfrm>
            <a:off x="48050" y="33181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graphicFrame>
        <p:nvGraphicFramePr>
          <p:cNvPr id="3" name="Table 6">
            <a:extLst>
              <a:ext uri="{FF2B5EF4-FFF2-40B4-BE49-F238E27FC236}">
                <a16:creationId xmlns:a16="http://schemas.microsoft.com/office/drawing/2014/main" id="{664AB48E-A8A7-4F4B-B151-6BD05DBA5769}"/>
              </a:ext>
            </a:extLst>
          </p:cNvPr>
          <p:cNvGraphicFramePr>
            <a:graphicFrameLocks noGrp="1"/>
          </p:cNvGraphicFramePr>
          <p:nvPr/>
        </p:nvGraphicFramePr>
        <p:xfrm>
          <a:off x="68580" y="731901"/>
          <a:ext cx="6741509" cy="11258845"/>
        </p:xfrm>
        <a:graphic>
          <a:graphicData uri="http://schemas.openxmlformats.org/drawingml/2006/table">
            <a:tbl>
              <a:tblPr firstRow="1" bandRow="1">
                <a:tableStyleId>{5940675A-B579-460E-94D1-54222C63F5DA}</a:tableStyleId>
              </a:tblPr>
              <a:tblGrid>
                <a:gridCol w="2933699">
                  <a:extLst>
                    <a:ext uri="{9D8B030D-6E8A-4147-A177-3AD203B41FA5}">
                      <a16:colId xmlns:a16="http://schemas.microsoft.com/office/drawing/2014/main" val="1386128503"/>
                    </a:ext>
                  </a:extLst>
                </a:gridCol>
                <a:gridCol w="3807810">
                  <a:extLst>
                    <a:ext uri="{9D8B030D-6E8A-4147-A177-3AD203B41FA5}">
                      <a16:colId xmlns:a16="http://schemas.microsoft.com/office/drawing/2014/main" val="4278086502"/>
                    </a:ext>
                  </a:extLst>
                </a:gridCol>
              </a:tblGrid>
              <a:tr h="1371600">
                <a:tc>
                  <a:txBody>
                    <a:bodyPr/>
                    <a:lstStyle/>
                    <a:p>
                      <a:r>
                        <a:rPr lang="en-US" sz="1050" b="1"/>
                        <a:t>Introduction</a:t>
                      </a:r>
                      <a:endParaRPr lang="en-US"/>
                    </a:p>
                    <a:p>
                      <a:pPr marL="171450" lvl="0" indent="-171450">
                        <a:buFont typeface="Arial"/>
                        <a:buChar char="•"/>
                      </a:pPr>
                      <a:r>
                        <a:rPr lang="en-US" sz="1050" b="0" i="1"/>
                        <a:t>Overview that directly answers the question. </a:t>
                      </a:r>
                      <a:endParaRPr lang="en-US"/>
                    </a:p>
                    <a:p>
                      <a:pPr marL="171450" lvl="0" indent="-171450">
                        <a:buFont typeface="Arial"/>
                        <a:buChar char="•"/>
                      </a:pPr>
                      <a:r>
                        <a:rPr lang="en-US" sz="1050" b="0" i="1"/>
                        <a:t>Discuss structure immediately – how does the relationship start, alter/change and end. </a:t>
                      </a:r>
                      <a:endParaRPr lang="en-US"/>
                    </a:p>
                    <a:p>
                      <a:pPr marL="171450" lvl="0" indent="-171450">
                        <a:buFont typeface="Arial"/>
                        <a:buChar char="•"/>
                      </a:pPr>
                      <a:r>
                        <a:rPr lang="en-US" sz="1050" b="0" i="1"/>
                        <a:t>Place the extract in that structure. </a:t>
                      </a:r>
                      <a:endParaRPr lang="en-US"/>
                    </a:p>
                    <a:p>
                      <a:pPr marL="171450" lvl="0" indent="-171450">
                        <a:buFont typeface="Arial"/>
                        <a:buChar char="•"/>
                      </a:pPr>
                      <a:r>
                        <a:rPr lang="en-US" sz="1050" b="0" i="1"/>
                        <a:t>Comment on Golding's intentions/big picture. </a:t>
                      </a:r>
                    </a:p>
                    <a:p>
                      <a:pPr marL="171450" lvl="0" indent="-171450">
                        <a:buFont typeface="Arial"/>
                        <a:buChar char="•"/>
                      </a:pPr>
                      <a:endParaRPr lang="en-US" sz="1050" b="0" i="1"/>
                    </a:p>
                    <a:p>
                      <a:pPr marL="171450" lvl="0" indent="-171450">
                        <a:buFont typeface="Arial"/>
                        <a:buChar char="•"/>
                      </a:pPr>
                      <a:endParaRPr lang="en-US" sz="1050" b="0" i="1"/>
                    </a:p>
                  </a:txBody>
                  <a:tcPr/>
                </a:tc>
                <a:tc>
                  <a:txBody>
                    <a:bodyPr/>
                    <a:lstStyle/>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p>
                      <a:pPr lvl="0">
                        <a:buNone/>
                      </a:pPr>
                      <a:endParaRPr lang="en-US" sz="1000" b="1" i="1" u="none" strike="noStrike" noProof="0" dirty="0">
                        <a:latin typeface="Bradley Hand ITC"/>
                      </a:endParaRPr>
                    </a:p>
                  </a:txBody>
                  <a:tcPr/>
                </a:tc>
                <a:extLst>
                  <a:ext uri="{0D108BD9-81ED-4DB2-BD59-A6C34878D82A}">
                    <a16:rowId xmlns:a16="http://schemas.microsoft.com/office/drawing/2014/main" val="1787252618"/>
                  </a:ext>
                </a:extLst>
              </a:tr>
              <a:tr h="1360465">
                <a:tc>
                  <a:txBody>
                    <a:bodyPr/>
                    <a:lstStyle/>
                    <a:p>
                      <a:pPr lvl="0">
                        <a:buNone/>
                      </a:pPr>
                      <a:r>
                        <a:rPr lang="en-US" sz="1050" b="1" i="0" u="none" strike="noStrike" noProof="0">
                          <a:latin typeface="Calibri"/>
                        </a:rPr>
                        <a:t>Outline the big picture ideas you'll discuss </a:t>
                      </a:r>
                    </a:p>
                    <a:p>
                      <a:pPr marL="0" lvl="0" indent="0">
                        <a:buNone/>
                      </a:pPr>
                      <a:r>
                        <a:rPr lang="en-US" sz="1050" b="0" i="1" u="none" strike="noStrike" noProof="0">
                          <a:latin typeface="Calibri"/>
                        </a:rPr>
                        <a:t>Extended introduction to develop your big ideas further. </a:t>
                      </a:r>
                    </a:p>
                    <a:p>
                      <a:pPr marL="0" lvl="0" indent="0">
                        <a:buNone/>
                      </a:pPr>
                      <a:r>
                        <a:rPr lang="en-US" sz="1050" b="0" i="1" u="none" strike="noStrike" noProof="0">
                          <a:latin typeface="Calibri"/>
                        </a:rPr>
                        <a:t>Comment on the progressive journey throughout novel. </a:t>
                      </a:r>
                    </a:p>
                    <a:p>
                      <a:pPr marL="0" lvl="0" indent="0">
                        <a:buNone/>
                      </a:pPr>
                      <a:endParaRPr lang="en-US" sz="1050" b="0" i="1" u="none" strike="noStrike" noProof="0">
                        <a:latin typeface="Calibri"/>
                      </a:endParaRPr>
                    </a:p>
                    <a:p>
                      <a:pPr marL="0" lvl="0" indent="0">
                        <a:buNone/>
                      </a:pPr>
                      <a:endParaRPr lang="en-US" sz="1050" b="0" i="1" u="none" strike="noStrike" noProof="0">
                        <a:latin typeface="Calibri"/>
                      </a:endParaRPr>
                    </a:p>
                  </a:txBody>
                  <a:tcPr/>
                </a:tc>
                <a:tc>
                  <a:txBody>
                    <a:bodyPr/>
                    <a:lstStyle/>
                    <a:p>
                      <a:endParaRPr lang="en-US" sz="1000" b="1" i="1" dirty="0">
                        <a:latin typeface="Bradley Hand ITC"/>
                      </a:endParaRPr>
                    </a:p>
                    <a:p>
                      <a:pPr lvl="0">
                        <a:buNone/>
                      </a:pPr>
                      <a:endParaRPr lang="en-US" sz="1000" b="1" i="1" dirty="0">
                        <a:latin typeface="Bradley Hand ITC"/>
                      </a:endParaRPr>
                    </a:p>
                    <a:p>
                      <a:pPr lvl="0">
                        <a:buNone/>
                      </a:pPr>
                      <a:endParaRPr lang="en-US" sz="1000" b="1" i="1" dirty="0">
                        <a:latin typeface="Bradley Hand ITC"/>
                      </a:endParaRPr>
                    </a:p>
                    <a:p>
                      <a:pPr lvl="0">
                        <a:buNone/>
                      </a:pPr>
                      <a:endParaRPr lang="en-US" sz="1000" b="1" i="1" dirty="0">
                        <a:latin typeface="Bradley Hand ITC"/>
                      </a:endParaRPr>
                    </a:p>
                  </a:txBody>
                  <a:tcPr/>
                </a:tc>
                <a:extLst>
                  <a:ext uri="{0D108BD9-81ED-4DB2-BD59-A6C34878D82A}">
                    <a16:rowId xmlns:a16="http://schemas.microsoft.com/office/drawing/2014/main" val="1077751353"/>
                  </a:ext>
                </a:extLst>
              </a:tr>
              <a:tr h="1360465">
                <a:tc>
                  <a:txBody>
                    <a:bodyPr/>
                    <a:lstStyle/>
                    <a:p>
                      <a:pPr lvl="0">
                        <a:buNone/>
                      </a:pPr>
                      <a:r>
                        <a:rPr lang="en-US" sz="1050" b="1" i="0" u="none" strike="noStrike" noProof="0">
                          <a:latin typeface="Calibri"/>
                        </a:rPr>
                        <a:t>Big idea one – beginning of the novel </a:t>
                      </a:r>
                    </a:p>
                    <a:p>
                      <a:pPr marL="171450" lvl="0" indent="-171450">
                        <a:buFont typeface="Arial,Sans-Serif"/>
                        <a:buChar char="•"/>
                      </a:pPr>
                      <a:r>
                        <a:rPr lang="en-US" sz="1050" b="0" i="1" u="none" strike="noStrike" noProof="0"/>
                        <a:t>Topic sentence that relates to the question focus </a:t>
                      </a:r>
                      <a:endParaRPr lang="en-US" sz="1050" b="0" i="0" u="none" strike="noStrike" noProof="0"/>
                    </a:p>
                    <a:p>
                      <a:pPr marL="171450" lvl="0" indent="-171450">
                        <a:buFont typeface="Arial,Sans-Serif"/>
                        <a:buChar char="•"/>
                      </a:pPr>
                      <a:r>
                        <a:rPr lang="en-US" sz="1050" b="0" i="1" u="none" strike="noStrike" noProof="0"/>
                        <a:t>Embed short relevant quotations/language/methods from the extract </a:t>
                      </a:r>
                      <a:endParaRPr lang="en-US" sz="1050" b="0" i="0" u="none" strike="noStrike" noProof="0"/>
                    </a:p>
                    <a:p>
                      <a:pPr marL="171450" lvl="0" indent="-171450">
                        <a:buFont typeface="Arial,Sans-Serif"/>
                        <a:buChar char="•"/>
                      </a:pPr>
                      <a:r>
                        <a:rPr lang="en-US" sz="1050" b="0" i="1" u="none" strike="noStrike" noProof="0"/>
                        <a:t>Link to wider novel and give supporting quotations where possible </a:t>
                      </a:r>
                    </a:p>
                    <a:p>
                      <a:pPr marL="171450" lvl="0" indent="-171450">
                        <a:buFont typeface="Arial,Sans-Serif"/>
                        <a:buChar char="•"/>
                      </a:pPr>
                      <a:r>
                        <a:rPr lang="en-US" sz="1050" b="0" i="1" u="none" strike="noStrike" noProof="0" err="1"/>
                        <a:t>Analyse</a:t>
                      </a:r>
                      <a:r>
                        <a:rPr lang="en-US" sz="1050" b="0" i="1" u="none" strike="noStrike" noProof="0"/>
                        <a:t> effect on the reader </a:t>
                      </a:r>
                      <a:endParaRPr lang="en-US" sz="1050" b="0" i="0" u="none" strike="noStrike" noProof="0"/>
                    </a:p>
                    <a:p>
                      <a:pPr marL="171450" lvl="0" indent="-171450">
                        <a:buFont typeface="Arial,Sans-Serif"/>
                        <a:buChar char="•"/>
                      </a:pPr>
                      <a:r>
                        <a:rPr lang="en-US" sz="1050" b="0" i="1" u="none" strike="noStrike" noProof="0"/>
                        <a:t>Discuss Goldings intentions </a:t>
                      </a:r>
                    </a:p>
                    <a:p>
                      <a:pPr marL="171450" lvl="0" indent="-171450">
                        <a:buFont typeface="Arial,Sans-Serif"/>
                        <a:buChar char="•"/>
                      </a:pPr>
                      <a:endParaRPr lang="en-US" sz="1050" b="0" i="1" u="none" strike="noStrike" noProof="0"/>
                    </a:p>
                    <a:p>
                      <a:pPr marL="171450" lvl="0" indent="-171450">
                        <a:buFont typeface="Arial,Sans-Serif"/>
                        <a:buChar char="•"/>
                      </a:pPr>
                      <a:endParaRPr lang="en-US" sz="1050" b="0" i="1" u="none" strike="noStrike" noProof="0"/>
                    </a:p>
                  </a:txBody>
                  <a:tcPr/>
                </a:tc>
                <a:tc>
                  <a:txBody>
                    <a:bodyPr/>
                    <a:lstStyle/>
                    <a:p>
                      <a:pPr marL="0" indent="0">
                        <a:buNone/>
                      </a:pPr>
                      <a:endParaRPr lang="en-US" sz="1000" b="1" i="1" dirty="0">
                        <a:latin typeface="Bradley Hand ITC"/>
                      </a:endParaRPr>
                    </a:p>
                  </a:txBody>
                  <a:tcPr/>
                </a:tc>
                <a:extLst>
                  <a:ext uri="{0D108BD9-81ED-4DB2-BD59-A6C34878D82A}">
                    <a16:rowId xmlns:a16="http://schemas.microsoft.com/office/drawing/2014/main" val="3272078475"/>
                  </a:ext>
                </a:extLst>
              </a:tr>
              <a:tr h="1360465">
                <a:tc>
                  <a:txBody>
                    <a:bodyPr/>
                    <a:lstStyle/>
                    <a:p>
                      <a:pPr lvl="0">
                        <a:buNone/>
                      </a:pPr>
                      <a:r>
                        <a:rPr lang="en-US" sz="1050" b="1" i="0" u="none" strike="noStrike" noProof="0">
                          <a:latin typeface="Calibri"/>
                        </a:rPr>
                        <a:t>Big idea two – middle of the novel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Topic sentence that relates to the question focus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how things have changed as the novel progresses </a:t>
                      </a:r>
                    </a:p>
                    <a:p>
                      <a:pPr marL="171450" lvl="0" indent="-171450">
                        <a:buFont typeface="Arial,Sans-Serif"/>
                        <a:buChar char="•"/>
                      </a:pPr>
                      <a:r>
                        <a:rPr lang="en-US" sz="1050" b="0" i="1" u="none" strike="noStrike" noProof="0">
                          <a:latin typeface="Calibri"/>
                        </a:rPr>
                        <a:t>Embed short relevant quotations/language/methods from the extract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Link to wider novel and give supporting quotations where possible </a:t>
                      </a:r>
                      <a:endParaRPr lang="en-US" sz="1050" b="0" i="0" u="none" strike="noStrike" noProof="0">
                        <a:latin typeface="Calibri"/>
                      </a:endParaRPr>
                    </a:p>
                    <a:p>
                      <a:pPr marL="171450" lvl="0" indent="-171450">
                        <a:buFont typeface="Arial,Sans-Serif"/>
                        <a:buChar char="•"/>
                      </a:pPr>
                      <a:r>
                        <a:rPr lang="en-US" sz="1050" b="0" i="1" u="none" strike="noStrike" noProof="0" err="1">
                          <a:latin typeface="Calibri"/>
                        </a:rPr>
                        <a:t>Analyse</a:t>
                      </a:r>
                      <a:r>
                        <a:rPr lang="en-US" sz="1050" b="0" i="1" u="none" strike="noStrike" noProof="0">
                          <a:latin typeface="Calibri"/>
                        </a:rPr>
                        <a:t> effect on the reader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Goldings intentions </a:t>
                      </a:r>
                    </a:p>
                    <a:p>
                      <a:pPr marL="171450" lvl="0" indent="-171450">
                        <a:buFont typeface="Arial,Sans-Serif"/>
                        <a:buChar char="•"/>
                      </a:pPr>
                      <a:endParaRPr lang="en-US" sz="1050" b="0" i="1" u="none" strike="noStrike" noProof="0">
                        <a:latin typeface="Calibri"/>
                      </a:endParaRPr>
                    </a:p>
                    <a:p>
                      <a:pPr marL="171450" lvl="0" indent="-171450">
                        <a:buFont typeface="Arial,Sans-Serif"/>
                        <a:buChar char="•"/>
                      </a:pPr>
                      <a:endParaRPr lang="en-US" sz="1050" b="0" i="1" u="none" strike="noStrike" noProof="0">
                        <a:latin typeface="Calibri"/>
                      </a:endParaRPr>
                    </a:p>
                  </a:txBody>
                  <a:tcPr/>
                </a:tc>
                <a:tc>
                  <a:txBody>
                    <a:bodyPr/>
                    <a:lstStyle/>
                    <a:p>
                      <a:pPr marL="0" indent="0">
                        <a:buNone/>
                      </a:pPr>
                      <a:endParaRPr lang="en-US" sz="1000" b="1" i="1" dirty="0">
                        <a:latin typeface="Bradley Hand ITC"/>
                      </a:endParaRPr>
                    </a:p>
                  </a:txBody>
                  <a:tcPr/>
                </a:tc>
                <a:extLst>
                  <a:ext uri="{0D108BD9-81ED-4DB2-BD59-A6C34878D82A}">
                    <a16:rowId xmlns:a16="http://schemas.microsoft.com/office/drawing/2014/main" val="3762854911"/>
                  </a:ext>
                </a:extLst>
              </a:tr>
              <a:tr h="1360465">
                <a:tc>
                  <a:txBody>
                    <a:bodyPr/>
                    <a:lstStyle/>
                    <a:p>
                      <a:pPr lvl="0">
                        <a:buNone/>
                      </a:pPr>
                      <a:r>
                        <a:rPr lang="en-US" sz="1050" b="1" i="0" u="none" strike="noStrike" noProof="0">
                          <a:latin typeface="Calibri"/>
                        </a:rPr>
                        <a:t>Big idea three – end of the novel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Topic sentence that relates to the question focus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how things have changed overall as the novel concludes</a:t>
                      </a:r>
                    </a:p>
                    <a:p>
                      <a:pPr marL="171450" lvl="0" indent="-171450">
                        <a:buFont typeface="Arial,Sans-Serif"/>
                        <a:buChar char="•"/>
                      </a:pPr>
                      <a:r>
                        <a:rPr lang="en-US" sz="1050" b="0" i="1" u="none" strike="noStrike" noProof="0">
                          <a:latin typeface="Calibri"/>
                        </a:rPr>
                        <a:t>Embed short relevant quotations/language/methods from the extract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Link to wider novel and give supporting quotations where possible </a:t>
                      </a:r>
                      <a:endParaRPr lang="en-US" sz="1050" b="0" i="0" u="none" strike="noStrike" noProof="0">
                        <a:latin typeface="Calibri"/>
                      </a:endParaRPr>
                    </a:p>
                    <a:p>
                      <a:pPr marL="171450" lvl="0" indent="-171450">
                        <a:buFont typeface="Arial,Sans-Serif"/>
                        <a:buChar char="•"/>
                      </a:pPr>
                      <a:r>
                        <a:rPr lang="en-US" sz="1050" b="0" i="1" u="none" strike="noStrike" noProof="0" err="1">
                          <a:latin typeface="Calibri"/>
                        </a:rPr>
                        <a:t>Analyse</a:t>
                      </a:r>
                      <a:r>
                        <a:rPr lang="en-US" sz="1050" b="0" i="1" u="none" strike="noStrike" noProof="0">
                          <a:latin typeface="Calibri"/>
                        </a:rPr>
                        <a:t> effect on the reader </a:t>
                      </a:r>
                      <a:endParaRPr lang="en-US" sz="1050" b="0" i="0" u="none" strike="noStrike" noProof="0">
                        <a:latin typeface="Calibri"/>
                      </a:endParaRPr>
                    </a:p>
                    <a:p>
                      <a:pPr marL="171450" lvl="0" indent="-171450">
                        <a:buFont typeface="Arial,Sans-Serif"/>
                        <a:buChar char="•"/>
                      </a:pPr>
                      <a:r>
                        <a:rPr lang="en-US" sz="1050" b="0" i="1" u="none" strike="noStrike" noProof="0">
                          <a:latin typeface="Calibri"/>
                        </a:rPr>
                        <a:t>Discuss Goldings intentions </a:t>
                      </a:r>
                    </a:p>
                    <a:p>
                      <a:pPr marL="171450" lvl="0" indent="-171450">
                        <a:buFont typeface="Arial,Sans-Serif"/>
                        <a:buChar char="•"/>
                      </a:pPr>
                      <a:endParaRPr lang="en-US" sz="1050" b="0" i="1" u="none" strike="noStrike" noProof="0">
                        <a:latin typeface="Calibri"/>
                      </a:endParaRPr>
                    </a:p>
                    <a:p>
                      <a:pPr marL="171450" lvl="0" indent="-171450">
                        <a:buFont typeface="Arial,Sans-Serif"/>
                        <a:buChar char="•"/>
                      </a:pPr>
                      <a:endParaRPr lang="en-US" sz="1050" b="0" i="1" u="none" strike="noStrike" noProof="0">
                        <a:latin typeface="Calibri"/>
                      </a:endParaRPr>
                    </a:p>
                  </a:txBody>
                  <a:tcPr/>
                </a:tc>
                <a:tc>
                  <a:txBody>
                    <a:bodyPr/>
                    <a:lstStyle/>
                    <a:p>
                      <a:pPr marL="171450" indent="-171450">
                        <a:buFont typeface="Arial"/>
                        <a:buChar char="•"/>
                      </a:pPr>
                      <a:endParaRPr lang="en-US" sz="1000" b="1" i="1" dirty="0">
                        <a:latin typeface="Bradley Hand ITC"/>
                      </a:endParaRPr>
                    </a:p>
                    <a:p>
                      <a:pPr lvl="0">
                        <a:buNone/>
                      </a:pPr>
                      <a:endParaRPr lang="en-US" sz="1000"/>
                    </a:p>
                  </a:txBody>
                  <a:tcPr/>
                </a:tc>
                <a:extLst>
                  <a:ext uri="{0D108BD9-81ED-4DB2-BD59-A6C34878D82A}">
                    <a16:rowId xmlns:a16="http://schemas.microsoft.com/office/drawing/2014/main" val="3802622265"/>
                  </a:ext>
                </a:extLst>
              </a:tr>
              <a:tr h="1095375">
                <a:tc>
                  <a:txBody>
                    <a:bodyPr/>
                    <a:lstStyle/>
                    <a:p>
                      <a:r>
                        <a:rPr lang="en-US" sz="1050" b="1"/>
                        <a:t>Conclusion </a:t>
                      </a:r>
                    </a:p>
                    <a:p>
                      <a:pPr marL="171450" lvl="0" indent="-171450">
                        <a:buFont typeface="Arial"/>
                        <a:buChar char="•"/>
                      </a:pPr>
                      <a:r>
                        <a:rPr lang="en-US" sz="1050" b="0" i="1"/>
                        <a:t>A brief summary of your main discussion points. </a:t>
                      </a:r>
                    </a:p>
                    <a:p>
                      <a:pPr marL="171450" lvl="0" indent="-171450">
                        <a:buFont typeface="Arial"/>
                        <a:buChar char="•"/>
                      </a:pPr>
                      <a:r>
                        <a:rPr lang="en-US" sz="1050" b="0" i="1"/>
                        <a:t>Answer the question. </a:t>
                      </a:r>
                    </a:p>
                    <a:p>
                      <a:pPr marL="171450" lvl="0" indent="-171450">
                        <a:buFont typeface="Arial"/>
                        <a:buChar char="•"/>
                      </a:pPr>
                      <a:r>
                        <a:rPr lang="en-US" sz="1050" b="0" i="1" err="1"/>
                        <a:t>Summarise</a:t>
                      </a:r>
                      <a:r>
                        <a:rPr lang="en-US" sz="1050" b="0" i="1"/>
                        <a:t> Golding's intentions.</a:t>
                      </a:r>
                    </a:p>
                    <a:p>
                      <a:pPr marL="171450" lvl="0" indent="-171450">
                        <a:buFont typeface="Arial"/>
                        <a:buChar char="•"/>
                      </a:pPr>
                      <a:r>
                        <a:rPr lang="en-US" sz="1050" b="0" i="1" err="1"/>
                        <a:t>Emphasise</a:t>
                      </a:r>
                      <a:r>
                        <a:rPr lang="en-US" sz="1050" b="0" i="1"/>
                        <a:t> the impact on the reader.</a:t>
                      </a:r>
                    </a:p>
                    <a:p>
                      <a:pPr marL="171450" lvl="0" indent="-171450">
                        <a:buFont typeface="Arial"/>
                        <a:buChar char="•"/>
                      </a:pPr>
                      <a:endParaRPr lang="en-US" sz="1050" b="0" i="1"/>
                    </a:p>
                    <a:p>
                      <a:pPr marL="171450" lvl="0" indent="-171450">
                        <a:buFont typeface="Arial"/>
                        <a:buChar char="•"/>
                      </a:pPr>
                      <a:endParaRPr lang="en-US" sz="1050" b="0" i="1"/>
                    </a:p>
                    <a:p>
                      <a:pPr marL="171450" lvl="0" indent="-171450">
                        <a:buFont typeface="Arial"/>
                        <a:buChar char="•"/>
                      </a:pPr>
                      <a:endParaRPr lang="en-US" sz="1050" b="0" i="1"/>
                    </a:p>
                  </a:txBody>
                  <a:tcPr/>
                </a:tc>
                <a:tc>
                  <a:txBody>
                    <a:bodyPr/>
                    <a:lstStyle/>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p>
                      <a:pPr lvl="0">
                        <a:buNone/>
                      </a:pPr>
                      <a:endParaRPr lang="en-US" sz="1000" b="1" i="0" u="none" strike="noStrike" noProof="0" dirty="0">
                        <a:latin typeface="Bradley Hand ITC"/>
                      </a:endParaRPr>
                    </a:p>
                  </a:txBody>
                  <a:tcPr/>
                </a:tc>
                <a:extLst>
                  <a:ext uri="{0D108BD9-81ED-4DB2-BD59-A6C34878D82A}">
                    <a16:rowId xmlns:a16="http://schemas.microsoft.com/office/drawing/2014/main" val="382498368"/>
                  </a:ext>
                </a:extLst>
              </a:tr>
            </a:tbl>
          </a:graphicData>
        </a:graphic>
      </p:graphicFrame>
    </p:spTree>
    <p:extLst>
      <p:ext uri="{BB962C8B-B14F-4D97-AF65-F5344CB8AC3E}">
        <p14:creationId xmlns:p14="http://schemas.microsoft.com/office/powerpoint/2010/main" val="56649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37368592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573962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6755499"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Write your essay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a:t>
            </a:r>
          </a:p>
        </p:txBody>
      </p:sp>
      <p:sp>
        <p:nvSpPr>
          <p:cNvPr id="4" name="Rectangle 3">
            <a:extLst>
              <a:ext uri="{FF2B5EF4-FFF2-40B4-BE49-F238E27FC236}">
                <a16:creationId xmlns:a16="http://schemas.microsoft.com/office/drawing/2014/main" id="{BF8C8011-4099-426F-86EA-F89467850BB7}"/>
              </a:ext>
            </a:extLst>
          </p:cNvPr>
          <p:cNvSpPr/>
          <p:nvPr/>
        </p:nvSpPr>
        <p:spPr>
          <a:xfrm>
            <a:off x="66674" y="917953"/>
            <a:ext cx="6722801" cy="36735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sz="1400">
                <a:solidFill>
                  <a:srgbClr val="FFFFFF"/>
                </a:solidFill>
                <a:cs typeface="Calibri"/>
              </a:rPr>
              <a:t>Follow the success criteria and use your planning to write your essay response </a:t>
            </a:r>
          </a:p>
        </p:txBody>
      </p:sp>
    </p:spTree>
    <p:extLst>
      <p:ext uri="{BB962C8B-B14F-4D97-AF65-F5344CB8AC3E}">
        <p14:creationId xmlns:p14="http://schemas.microsoft.com/office/powerpoint/2010/main" val="2906905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Mark Scheme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sp>
        <p:nvSpPr>
          <p:cNvPr id="6" name="Rectangle 5">
            <a:extLst>
              <a:ext uri="{FF2B5EF4-FFF2-40B4-BE49-F238E27FC236}">
                <a16:creationId xmlns:a16="http://schemas.microsoft.com/office/drawing/2014/main" id="{C6623F4D-B311-4FFC-8AA6-C0DC61354608}"/>
              </a:ext>
            </a:extLst>
          </p:cNvPr>
          <p:cNvSpPr/>
          <p:nvPr/>
        </p:nvSpPr>
        <p:spPr>
          <a:xfrm>
            <a:off x="101488" y="9645031"/>
            <a:ext cx="3390752" cy="756914"/>
          </a:xfrm>
          <a:prstGeom prst="rect">
            <a:avLst/>
          </a:prstGeom>
          <a:solidFill>
            <a:schemeClr val="bg1"/>
          </a:solidFill>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200" b="1"/>
              <a:t>AO1: </a:t>
            </a:r>
            <a:r>
              <a:rPr lang="en-GB" sz="1200"/>
              <a:t>Read, understand and respond to texts. Use textual references, including quotations, to support ideas.</a:t>
            </a:r>
          </a:p>
        </p:txBody>
      </p:sp>
      <p:sp>
        <p:nvSpPr>
          <p:cNvPr id="7" name="Rectangle 6">
            <a:extLst>
              <a:ext uri="{FF2B5EF4-FFF2-40B4-BE49-F238E27FC236}">
                <a16:creationId xmlns:a16="http://schemas.microsoft.com/office/drawing/2014/main" id="{82618285-0C84-43EB-AF59-EB0812539C3B}"/>
              </a:ext>
            </a:extLst>
          </p:cNvPr>
          <p:cNvSpPr/>
          <p:nvPr/>
        </p:nvSpPr>
        <p:spPr>
          <a:xfrm>
            <a:off x="3621844" y="9645031"/>
            <a:ext cx="3179441" cy="756914"/>
          </a:xfrm>
          <a:prstGeom prst="rect">
            <a:avLst/>
          </a:prstGeom>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200" b="1"/>
              <a:t>AO2: </a:t>
            </a:r>
            <a:r>
              <a:rPr lang="en-GB" sz="1200"/>
              <a:t>Analyse language, form and structure using the correct subject terminology.</a:t>
            </a:r>
          </a:p>
        </p:txBody>
      </p:sp>
      <p:sp>
        <p:nvSpPr>
          <p:cNvPr id="8" name="Rectangle 7">
            <a:extLst>
              <a:ext uri="{FF2B5EF4-FFF2-40B4-BE49-F238E27FC236}">
                <a16:creationId xmlns:a16="http://schemas.microsoft.com/office/drawing/2014/main" id="{F956D5D3-7B89-4F7B-B4CA-C7FD4024B6C1}"/>
              </a:ext>
            </a:extLst>
          </p:cNvPr>
          <p:cNvSpPr/>
          <p:nvPr/>
        </p:nvSpPr>
        <p:spPr>
          <a:xfrm>
            <a:off x="101487" y="10511682"/>
            <a:ext cx="3390752" cy="756914"/>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200" b="1">
                <a:solidFill>
                  <a:schemeClr val="tx1"/>
                </a:solidFill>
              </a:rPr>
              <a:t>AO3: </a:t>
            </a:r>
            <a:r>
              <a:rPr lang="en-GB" sz="1200">
                <a:solidFill>
                  <a:schemeClr val="tx1"/>
                </a:solidFill>
              </a:rPr>
              <a:t>Show an understanding of the relationships between texts and the contexts in which they were written.</a:t>
            </a:r>
          </a:p>
        </p:txBody>
      </p:sp>
      <p:sp>
        <p:nvSpPr>
          <p:cNvPr id="9" name="Rectangle 8">
            <a:extLst>
              <a:ext uri="{FF2B5EF4-FFF2-40B4-BE49-F238E27FC236}">
                <a16:creationId xmlns:a16="http://schemas.microsoft.com/office/drawing/2014/main" id="{B628B2A4-4069-48BC-809B-E5172CE14CF8}"/>
              </a:ext>
            </a:extLst>
          </p:cNvPr>
          <p:cNvSpPr/>
          <p:nvPr/>
        </p:nvSpPr>
        <p:spPr>
          <a:xfrm>
            <a:off x="3621843" y="10511682"/>
            <a:ext cx="3179441" cy="756914"/>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100" b="1">
                <a:solidFill>
                  <a:schemeClr val="tx1"/>
                </a:solidFill>
              </a:rPr>
              <a:t>AO4: </a:t>
            </a:r>
            <a:r>
              <a:rPr lang="en-GB" sz="1100">
                <a:solidFill>
                  <a:schemeClr val="tx1"/>
                </a:solidFill>
              </a:rPr>
              <a:t>Use a range of vocabulary for clarity, purpose and effect, with accurate spelling, punctuation and grammar.</a:t>
            </a:r>
          </a:p>
        </p:txBody>
      </p:sp>
      <p:sp>
        <p:nvSpPr>
          <p:cNvPr id="4" name="Rectangle 3">
            <a:extLst>
              <a:ext uri="{FF2B5EF4-FFF2-40B4-BE49-F238E27FC236}">
                <a16:creationId xmlns:a16="http://schemas.microsoft.com/office/drawing/2014/main" id="{4CC47925-659C-49FF-83DC-0FF125067069}"/>
              </a:ext>
            </a:extLst>
          </p:cNvPr>
          <p:cNvSpPr/>
          <p:nvPr/>
        </p:nvSpPr>
        <p:spPr>
          <a:xfrm>
            <a:off x="103094" y="11376212"/>
            <a:ext cx="6717125" cy="75559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rgbClr val="FFFFFF"/>
                </a:solidFill>
                <a:cs typeface="Calibri"/>
              </a:rPr>
              <a:t>Although AO3 isn't explicitly marked in this question it is important you embed context in your response to strengthen your analysis of the writer's intentions and the desired effect on the reader. </a:t>
            </a:r>
            <a:endParaRPr lang="en-US" sz="1600">
              <a:solidFill>
                <a:srgbClr val="FFFFFF"/>
              </a:solidFill>
            </a:endParaRPr>
          </a:p>
        </p:txBody>
      </p:sp>
      <p:pic>
        <p:nvPicPr>
          <p:cNvPr id="3" name="Picture 3" descr="A screenshot of a cell phone&#10;&#10;Description generated with very high confidence">
            <a:extLst>
              <a:ext uri="{FF2B5EF4-FFF2-40B4-BE49-F238E27FC236}">
                <a16:creationId xmlns:a16="http://schemas.microsoft.com/office/drawing/2014/main" id="{CB7083C9-CD04-4912-94AA-1085305E3D59}"/>
              </a:ext>
            </a:extLst>
          </p:cNvPr>
          <p:cNvPicPr>
            <a:picLocks noChangeAspect="1"/>
          </p:cNvPicPr>
          <p:nvPr/>
        </p:nvPicPr>
        <p:blipFill rotWithShape="1">
          <a:blip r:embed="rId2"/>
          <a:srcRect l="2596" r="8499" b="237"/>
          <a:stretch/>
        </p:blipFill>
        <p:spPr>
          <a:xfrm>
            <a:off x="0" y="1085017"/>
            <a:ext cx="6859631" cy="8022602"/>
          </a:xfrm>
          <a:prstGeom prst="rect">
            <a:avLst/>
          </a:prstGeom>
        </p:spPr>
      </p:pic>
    </p:spTree>
    <p:extLst>
      <p:ext uri="{BB962C8B-B14F-4D97-AF65-F5344CB8AC3E}">
        <p14:creationId xmlns:p14="http://schemas.microsoft.com/office/powerpoint/2010/main" val="20359826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8B3D00-3B4E-4840-BA5B-DB1BD16A2F1F}"/>
              </a:ext>
            </a:extLst>
          </p:cNvPr>
          <p:cNvSpPr txBox="1"/>
          <p:nvPr/>
        </p:nvSpPr>
        <p:spPr>
          <a:xfrm>
            <a:off x="101220" y="-1138"/>
            <a:ext cx="457427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Mark Scheme </a:t>
            </a:r>
          </a:p>
        </p:txBody>
      </p:sp>
      <p:sp>
        <p:nvSpPr>
          <p:cNvPr id="2" name="TextBox 1">
            <a:extLst>
              <a:ext uri="{FF2B5EF4-FFF2-40B4-BE49-F238E27FC236}">
                <a16:creationId xmlns:a16="http://schemas.microsoft.com/office/drawing/2014/main" id="{9638257F-91F8-4B6A-82B8-A905F23CD650}"/>
              </a:ext>
            </a:extLst>
          </p:cNvPr>
          <p:cNvSpPr txBox="1"/>
          <p:nvPr/>
        </p:nvSpPr>
        <p:spPr>
          <a:xfrm>
            <a:off x="67100" y="465161"/>
            <a:ext cx="6723797" cy="369332"/>
          </a:xfrm>
          <a:prstGeom prst="rect">
            <a:avLst/>
          </a:prstGeom>
          <a:solidFill>
            <a:srgbClr val="FF0000"/>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cs typeface="Calibri"/>
              </a:rPr>
              <a:t>Focus: The relationship between Ralph and Piggy</a:t>
            </a:r>
          </a:p>
        </p:txBody>
      </p:sp>
      <p:pic>
        <p:nvPicPr>
          <p:cNvPr id="7" name="Picture 7" descr="A screenshot of a cell phone&#10;&#10;Description generated with high confidence">
            <a:extLst>
              <a:ext uri="{FF2B5EF4-FFF2-40B4-BE49-F238E27FC236}">
                <a16:creationId xmlns:a16="http://schemas.microsoft.com/office/drawing/2014/main" id="{4175E1F7-DEDD-4B19-B1FD-DD8AD00A24C5}"/>
              </a:ext>
            </a:extLst>
          </p:cNvPr>
          <p:cNvPicPr>
            <a:picLocks noChangeAspect="1"/>
          </p:cNvPicPr>
          <p:nvPr/>
        </p:nvPicPr>
        <p:blipFill rotWithShape="1">
          <a:blip r:embed="rId2"/>
          <a:srcRect l="8321" t="3099" r="6456" b="238"/>
          <a:stretch/>
        </p:blipFill>
        <p:spPr>
          <a:xfrm>
            <a:off x="103639" y="1593567"/>
            <a:ext cx="6758751" cy="9218674"/>
          </a:xfrm>
          <a:prstGeom prst="rect">
            <a:avLst/>
          </a:prstGeom>
        </p:spPr>
      </p:pic>
    </p:spTree>
    <p:extLst>
      <p:ext uri="{BB962C8B-B14F-4D97-AF65-F5344CB8AC3E}">
        <p14:creationId xmlns:p14="http://schemas.microsoft.com/office/powerpoint/2010/main" val="9383273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40</Slides>
  <Notes>0</Notes>
  <HiddenSlides>0</HiddenSlide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345</cp:revision>
  <dcterms:created xsi:type="dcterms:W3CDTF">2020-06-03T13:08:34Z</dcterms:created>
  <dcterms:modified xsi:type="dcterms:W3CDTF">2020-07-09T11:08:57Z</dcterms:modified>
</cp:coreProperties>
</file>