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61" r:id="rId4"/>
    <p:sldId id="262" r:id="rId5"/>
    <p:sldId id="264" r:id="rId6"/>
    <p:sldId id="260" r:id="rId7"/>
    <p:sldId id="266" r:id="rId8"/>
    <p:sldId id="267" r:id="rId9"/>
    <p:sldId id="265" r:id="rId10"/>
    <p:sldId id="268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90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9D8A5-5A03-4595-83DF-59052B050ECE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0EFC5-0042-4265-AA64-94AD389A6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623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9D8A5-5A03-4595-83DF-59052B050ECE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0EFC5-0042-4265-AA64-94AD389A6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291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9D8A5-5A03-4595-83DF-59052B050ECE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0EFC5-0042-4265-AA64-94AD389A6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575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9D8A5-5A03-4595-83DF-59052B050ECE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0EFC5-0042-4265-AA64-94AD389A6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655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9D8A5-5A03-4595-83DF-59052B050ECE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0EFC5-0042-4265-AA64-94AD389A6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711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9D8A5-5A03-4595-83DF-59052B050ECE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0EFC5-0042-4265-AA64-94AD389A6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842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9D8A5-5A03-4595-83DF-59052B050ECE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0EFC5-0042-4265-AA64-94AD389A6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142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9D8A5-5A03-4595-83DF-59052B050ECE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0EFC5-0042-4265-AA64-94AD389A6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946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9D8A5-5A03-4595-83DF-59052B050ECE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0EFC5-0042-4265-AA64-94AD389A6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345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9D8A5-5A03-4595-83DF-59052B050ECE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0EFC5-0042-4265-AA64-94AD389A6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061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A9D8A5-5A03-4595-83DF-59052B050ECE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0EFC5-0042-4265-AA64-94AD389A6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794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9D8A5-5A03-4595-83DF-59052B050ECE}" type="datetimeFigureOut">
              <a:rPr lang="en-GB" smtClean="0"/>
              <a:t>20/11/2023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50EFC5-0042-4265-AA64-94AD389A68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68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sz="13800" b="1" dirty="0" smtClean="0"/>
              <a:t>WELCOME TO The HOWARD SCHOOL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64827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07885" y="411163"/>
            <a:ext cx="9144000" cy="1273107"/>
          </a:xfrm>
        </p:spPr>
        <p:txBody>
          <a:bodyPr/>
          <a:lstStyle/>
          <a:p>
            <a:r>
              <a:rPr lang="en-GB" b="1" dirty="0" smtClean="0"/>
              <a:t>GCSE English Literature</a:t>
            </a: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6668" y="2182194"/>
            <a:ext cx="10586433" cy="3790435"/>
          </a:xfrm>
        </p:spPr>
        <p:txBody>
          <a:bodyPr>
            <a:normAutofit/>
          </a:bodyPr>
          <a:lstStyle/>
          <a:p>
            <a:r>
              <a:rPr lang="en-GB" sz="4000" b="1" dirty="0" smtClean="0"/>
              <a:t>Candidates will be awarded a number of 1-9 in the Summer of 2024.</a:t>
            </a:r>
          </a:p>
          <a:p>
            <a:endParaRPr lang="en-GB" sz="4000" b="1" dirty="0" smtClean="0"/>
          </a:p>
          <a:p>
            <a:r>
              <a:rPr lang="en-GB" sz="4000" b="1" dirty="0" smtClean="0"/>
              <a:t>The exams take place as follows:</a:t>
            </a:r>
          </a:p>
          <a:p>
            <a:r>
              <a:rPr lang="en-GB" sz="4000" b="1" dirty="0" smtClean="0"/>
              <a:t>Monday May 13</a:t>
            </a:r>
            <a:r>
              <a:rPr lang="en-GB" sz="4000" b="1" baseline="30000" dirty="0" smtClean="0"/>
              <a:t>th</a:t>
            </a:r>
            <a:r>
              <a:rPr lang="en-GB" sz="4000" b="1" dirty="0" smtClean="0"/>
              <a:t> and Monday May 20th</a:t>
            </a:r>
            <a:r>
              <a:rPr lang="en-GB" sz="4000" b="1" baseline="30000" dirty="0" smtClean="0"/>
              <a:t>  </a:t>
            </a:r>
            <a:r>
              <a:rPr lang="en-GB" sz="4000" b="1" dirty="0" smtClean="0">
                <a:solidFill>
                  <a:prstClr val="black"/>
                </a:solidFill>
              </a:rPr>
              <a:t>2024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632649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 smtClean="0"/>
              <a:t>Component 1: Shakespeare and Poetry  (2 hours) (40%)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 smtClean="0"/>
              <a:t>What do we study?</a:t>
            </a:r>
            <a:endParaRPr lang="en-GB" sz="2400" dirty="0"/>
          </a:p>
          <a:p>
            <a:pPr marL="0" indent="0">
              <a:buNone/>
            </a:pPr>
            <a:r>
              <a:rPr lang="en-GB" b="1" dirty="0" smtClean="0"/>
              <a:t>Shakespeare’s ‘Macbeth’ </a:t>
            </a:r>
            <a:endParaRPr lang="en-GB" sz="2400" b="1" dirty="0" smtClean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 smtClean="0"/>
              <a:t>What do we need to know?</a:t>
            </a:r>
            <a:endParaRPr lang="en-GB" sz="2400" dirty="0"/>
          </a:p>
          <a:p>
            <a:pPr marL="0" indent="0">
              <a:buNone/>
            </a:pPr>
            <a:r>
              <a:rPr lang="en-GB" sz="3200" b="1" dirty="0" smtClean="0"/>
              <a:t>The whole play – a timeline of events, characters, relationships and themes which run throughout</a:t>
            </a:r>
            <a:endParaRPr lang="en-GB" sz="2200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275008"/>
            <a:ext cx="5181600" cy="522882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000" dirty="0"/>
              <a:t>What do we study?</a:t>
            </a:r>
          </a:p>
          <a:p>
            <a:pPr marL="0" indent="0">
              <a:buNone/>
            </a:pPr>
            <a:r>
              <a:rPr lang="en-GB" b="1" dirty="0" smtClean="0"/>
              <a:t>A Poetry anthology of 18 poems</a:t>
            </a:r>
            <a:endParaRPr lang="en-GB" sz="2000" b="1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What do we need to know?</a:t>
            </a:r>
          </a:p>
          <a:p>
            <a:pPr marL="0" indent="0">
              <a:buNone/>
            </a:pPr>
            <a:r>
              <a:rPr lang="en-GB" b="1" dirty="0" smtClean="0"/>
              <a:t>18 poems – the content of each poem and how themes (such as power; suffering; love; relationships, for example) are presented </a:t>
            </a:r>
          </a:p>
          <a:p>
            <a:pPr marL="0" indent="0">
              <a:buNone/>
            </a:pPr>
            <a:r>
              <a:rPr lang="en-GB" b="1" dirty="0" smtClean="0"/>
              <a:t>PLUS the contextual factors surrounding them –society and issues at the time; </a:t>
            </a:r>
            <a:r>
              <a:rPr lang="en-GB" b="1" dirty="0"/>
              <a:t>the </a:t>
            </a:r>
            <a:r>
              <a:rPr lang="en-GB" b="1" dirty="0" smtClean="0"/>
              <a:t>poets’ </a:t>
            </a:r>
            <a:r>
              <a:rPr lang="en-GB" b="1" dirty="0"/>
              <a:t>motives for writing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8444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 smtClean="0"/>
              <a:t>Component 2: Post-1914 Prose/Drama, 19</a:t>
            </a:r>
            <a:r>
              <a:rPr lang="en-GB" sz="4000" baseline="30000" dirty="0" smtClean="0"/>
              <a:t>th</a:t>
            </a:r>
            <a:r>
              <a:rPr lang="en-GB" sz="4000" dirty="0" smtClean="0"/>
              <a:t> Century Prose and Unseen Poetry (2 hours 30 minutes) (60%)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sz="3600" dirty="0"/>
              <a:t>What do we study?</a:t>
            </a:r>
          </a:p>
          <a:p>
            <a:pPr marL="0" indent="0">
              <a:buNone/>
            </a:pPr>
            <a:r>
              <a:rPr lang="en-GB" sz="4400" b="1" dirty="0" smtClean="0"/>
              <a:t>Lord of the Flies – William Golding</a:t>
            </a:r>
            <a:endParaRPr lang="en-GB" sz="3600" b="1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r>
              <a:rPr lang="en-GB" sz="3600" dirty="0"/>
              <a:t>What do we need to know?</a:t>
            </a:r>
          </a:p>
          <a:p>
            <a:pPr marL="0" indent="0">
              <a:buNone/>
            </a:pPr>
            <a:r>
              <a:rPr lang="en-GB" sz="4400" b="1" dirty="0"/>
              <a:t>The whole </a:t>
            </a:r>
            <a:r>
              <a:rPr lang="en-GB" sz="4400" b="1" dirty="0" smtClean="0"/>
              <a:t>novel </a:t>
            </a:r>
            <a:r>
              <a:rPr lang="en-GB" sz="4400" b="1" dirty="0"/>
              <a:t>– a timeline of </a:t>
            </a:r>
            <a:r>
              <a:rPr lang="en-GB" sz="4400" b="1" dirty="0" smtClean="0"/>
              <a:t>events, </a:t>
            </a:r>
            <a:r>
              <a:rPr lang="en-GB" sz="4400" b="1" dirty="0"/>
              <a:t>characters, relationships and themes which run throughout</a:t>
            </a:r>
            <a:endParaRPr lang="en-GB" sz="4200" dirty="0" smtClean="0"/>
          </a:p>
          <a:p>
            <a:pPr marL="0" indent="0">
              <a:buNone/>
            </a:pPr>
            <a:endParaRPr lang="en-GB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6172200" y="1825624"/>
            <a:ext cx="5181600" cy="4871390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sz="3200" dirty="0"/>
              <a:t>What do we study?</a:t>
            </a:r>
          </a:p>
          <a:p>
            <a:pPr marL="0" indent="0">
              <a:buNone/>
            </a:pPr>
            <a:r>
              <a:rPr lang="en-GB" sz="4500" b="1" dirty="0" smtClean="0"/>
              <a:t>A Christmas Carol – Charles Dickens OR Jekyll &amp; Hyde – Robert Louis Stevenson</a:t>
            </a:r>
            <a:endParaRPr lang="en-GB" sz="3200" b="1" dirty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What do we need to know?</a:t>
            </a:r>
          </a:p>
          <a:p>
            <a:pPr marL="0" indent="0">
              <a:buNone/>
            </a:pPr>
            <a:r>
              <a:rPr lang="en-GB" sz="4500" b="1" dirty="0"/>
              <a:t>The whole </a:t>
            </a:r>
            <a:r>
              <a:rPr lang="en-GB" sz="4500" b="1" dirty="0" smtClean="0"/>
              <a:t>texts– </a:t>
            </a:r>
            <a:r>
              <a:rPr lang="en-GB" sz="4500" b="1" dirty="0"/>
              <a:t>a timeline of events; characters, relationships and themes which run </a:t>
            </a:r>
            <a:r>
              <a:rPr lang="en-GB" sz="4500" b="1" dirty="0" smtClean="0"/>
              <a:t>throughout</a:t>
            </a:r>
          </a:p>
          <a:p>
            <a:pPr marL="0" indent="0">
              <a:buNone/>
            </a:pPr>
            <a:r>
              <a:rPr lang="en-GB" sz="4500" b="1" dirty="0"/>
              <a:t>PLUS the </a:t>
            </a:r>
            <a:r>
              <a:rPr lang="en-GB" sz="4500" b="1" dirty="0" smtClean="0"/>
              <a:t>contextual factors surrounding it: </a:t>
            </a:r>
            <a:r>
              <a:rPr lang="en-GB" sz="4500" b="1" dirty="0"/>
              <a:t>society and issues at the time; </a:t>
            </a:r>
            <a:r>
              <a:rPr lang="en-GB" sz="4500" b="1" dirty="0" smtClean="0"/>
              <a:t>Dickens’/ Stevenson’s motives for writing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2445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Component 2: Post-1914 Prose/Drama, 19</a:t>
            </a:r>
            <a:r>
              <a:rPr lang="en-GB" baseline="30000" dirty="0"/>
              <a:t>th</a:t>
            </a:r>
            <a:r>
              <a:rPr lang="en-GB" dirty="0"/>
              <a:t> Century Prose and Unseen Poetry (2 hours 30 minutes) (60%)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000" dirty="0"/>
              <a:t>What do we study?</a:t>
            </a:r>
          </a:p>
          <a:p>
            <a:pPr marL="0" indent="0">
              <a:buNone/>
            </a:pPr>
            <a:r>
              <a:rPr lang="en-GB" b="1" dirty="0" smtClean="0"/>
              <a:t>Unseen Poetry – modern day poems that cover relatable themes such as old age; the seasons; children growing up</a:t>
            </a:r>
            <a:endParaRPr lang="en-GB" sz="2000" b="1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What do we need to know?</a:t>
            </a:r>
          </a:p>
          <a:p>
            <a:pPr marL="0" indent="0">
              <a:buNone/>
            </a:pPr>
            <a:r>
              <a:rPr lang="en-GB" b="1" dirty="0" smtClean="0"/>
              <a:t>Nothing!! There is nothing to revise for this section – this is all about practising the skills of analysis with texts you’ve never seen so there are no quotes to learn at all!!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8991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6000" dirty="0" smtClean="0"/>
              <a:t/>
            </a:r>
            <a:br>
              <a:rPr lang="en-GB" sz="6000" dirty="0" smtClean="0"/>
            </a:br>
            <a:r>
              <a:rPr lang="en-GB" sz="6000" dirty="0"/>
              <a:t>English Literature – key messages:</a:t>
            </a:r>
            <a:r>
              <a:rPr lang="en-GB" sz="6000" dirty="0" smtClean="0"/>
              <a:t/>
            </a:r>
            <a:br>
              <a:rPr lang="en-GB" sz="6000" dirty="0" smtClean="0"/>
            </a:br>
            <a:r>
              <a:rPr lang="en-GB" sz="3100" dirty="0" smtClean="0"/>
              <a:t> </a:t>
            </a:r>
            <a:endParaRPr lang="en-GB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8941" y="1825625"/>
            <a:ext cx="11616744" cy="47426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rgbClr val="7030A0"/>
                </a:solidFill>
              </a:rPr>
              <a:t>100% EXAM-</a:t>
            </a:r>
            <a:r>
              <a:rPr lang="en-GB" sz="4000" b="1" dirty="0">
                <a:solidFill>
                  <a:srgbClr val="FF0000"/>
                </a:solidFill>
              </a:rPr>
              <a:t> </a:t>
            </a:r>
            <a:r>
              <a:rPr lang="en-GB" sz="4000" b="1" dirty="0"/>
              <a:t>pupils are being totally independent. What they produce on exam day is what will be marked for their final </a:t>
            </a:r>
            <a:r>
              <a:rPr lang="en-GB" sz="4000" b="1" dirty="0" smtClean="0"/>
              <a:t>grade</a:t>
            </a:r>
          </a:p>
          <a:p>
            <a:endParaRPr lang="en-GB" sz="4000" b="1" dirty="0"/>
          </a:p>
          <a:p>
            <a:r>
              <a:rPr lang="en-GB" sz="4000" b="1" dirty="0" smtClean="0"/>
              <a:t>All </a:t>
            </a:r>
            <a:r>
              <a:rPr lang="en-GB" sz="4000" b="1" dirty="0"/>
              <a:t>of these exams are closed </a:t>
            </a:r>
            <a:r>
              <a:rPr lang="en-GB" sz="4000" b="1" dirty="0" smtClean="0"/>
              <a:t>book</a:t>
            </a:r>
            <a:r>
              <a:rPr lang="en-GB" sz="4000" b="1" dirty="0"/>
              <a:t> </a:t>
            </a:r>
            <a:r>
              <a:rPr lang="en-GB" sz="4000" b="1" dirty="0" smtClean="0"/>
              <a:t>– our students need to RECALL DETAILS AND QUOTES FROM ALL 4 TEXTS: THE PLAY, THE 2 NOVELS AND THE 18 POEMS</a:t>
            </a:r>
          </a:p>
          <a:p>
            <a:endParaRPr lang="en-GB" sz="3600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4502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35" y="129324"/>
            <a:ext cx="10972677" cy="6593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667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726" y="112823"/>
            <a:ext cx="9997225" cy="6614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373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 what can we do to help?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9245" y="1825625"/>
            <a:ext cx="10954555" cy="4351338"/>
          </a:xfrm>
        </p:spPr>
        <p:txBody>
          <a:bodyPr/>
          <a:lstStyle/>
          <a:p>
            <a:r>
              <a:rPr lang="en-GB" sz="3600" dirty="0"/>
              <a:t>The more revision and practise of essay style </a:t>
            </a:r>
            <a:r>
              <a:rPr lang="en-GB" sz="3600" dirty="0" smtClean="0"/>
              <a:t>responses </a:t>
            </a:r>
            <a:r>
              <a:rPr lang="en-GB" sz="3600" dirty="0"/>
              <a:t>that </a:t>
            </a:r>
            <a:r>
              <a:rPr lang="en-GB" sz="3600" dirty="0" smtClean="0"/>
              <a:t>are </a:t>
            </a:r>
            <a:r>
              <a:rPr lang="en-GB" sz="3600" dirty="0"/>
              <a:t>done, the higher students can achieve</a:t>
            </a:r>
            <a:r>
              <a:rPr lang="en-GB" sz="3600" dirty="0" smtClean="0"/>
              <a:t>. </a:t>
            </a:r>
          </a:p>
          <a:p>
            <a:r>
              <a:rPr lang="en-GB" sz="3600" b="1" dirty="0" smtClean="0">
                <a:solidFill>
                  <a:srgbClr val="7030A0"/>
                </a:solidFill>
              </a:rPr>
              <a:t>In the class room</a:t>
            </a:r>
            <a:r>
              <a:rPr lang="en-GB" sz="3600" dirty="0" smtClean="0"/>
              <a:t>: we can recall details and evidence and practise and feedback on analysis</a:t>
            </a:r>
            <a:endParaRPr lang="en-GB" sz="3600" dirty="0"/>
          </a:p>
          <a:p>
            <a:r>
              <a:rPr lang="en-GB" sz="3200" dirty="0" smtClean="0"/>
              <a:t>At home, students need </a:t>
            </a:r>
            <a:r>
              <a:rPr lang="en-GB" sz="3200" b="1" dirty="0" smtClean="0">
                <a:solidFill>
                  <a:srgbClr val="7030A0"/>
                </a:solidFill>
              </a:rPr>
              <a:t>your support</a:t>
            </a:r>
            <a:r>
              <a:rPr lang="en-GB" sz="3200" b="1" dirty="0" smtClean="0">
                <a:solidFill>
                  <a:srgbClr val="FF0000"/>
                </a:solidFill>
              </a:rPr>
              <a:t> </a:t>
            </a:r>
            <a:r>
              <a:rPr lang="en-GB" sz="3200" dirty="0"/>
              <a:t>to ensure they are able to </a:t>
            </a:r>
            <a:r>
              <a:rPr lang="en-GB" sz="3200" dirty="0" smtClean="0"/>
              <a:t>add to their revision – through helping to organise their time to even testing them on the texts!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011254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 what can we do to help?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9245" y="1825624"/>
            <a:ext cx="10954555" cy="4662261"/>
          </a:xfrm>
        </p:spPr>
        <p:txBody>
          <a:bodyPr>
            <a:normAutofit lnSpcReduction="10000"/>
          </a:bodyPr>
          <a:lstStyle/>
          <a:p>
            <a:r>
              <a:rPr lang="en-GB" sz="3600" dirty="0" err="1" smtClean="0"/>
              <a:t>PiXL</a:t>
            </a:r>
            <a:r>
              <a:rPr lang="en-GB" sz="3600" dirty="0" smtClean="0"/>
              <a:t> Lit App – logins available to collect today!</a:t>
            </a:r>
          </a:p>
          <a:p>
            <a:r>
              <a:rPr lang="en-GB" sz="3600" dirty="0" smtClean="0"/>
              <a:t>Revision workbooks – available to collect today!</a:t>
            </a:r>
          </a:p>
          <a:p>
            <a:r>
              <a:rPr lang="en-GB" sz="3600" dirty="0" smtClean="0"/>
              <a:t>A </a:t>
            </a:r>
            <a:r>
              <a:rPr lang="en-GB" sz="3600" dirty="0" smtClean="0"/>
              <a:t>guide to revision from now until the exams – available to collect today</a:t>
            </a:r>
            <a:r>
              <a:rPr lang="en-GB" sz="3600" dirty="0" smtClean="0"/>
              <a:t>!</a:t>
            </a:r>
          </a:p>
          <a:p>
            <a:r>
              <a:rPr lang="en-GB" sz="3600" dirty="0"/>
              <a:t>Knowledge Organisers – already allocated</a:t>
            </a:r>
            <a:r>
              <a:rPr lang="en-GB" sz="3600" dirty="0" smtClean="0"/>
              <a:t>!</a:t>
            </a:r>
            <a:endParaRPr lang="en-GB" sz="3600" dirty="0" smtClean="0"/>
          </a:p>
          <a:p>
            <a:r>
              <a:rPr lang="en-GB" sz="3600" dirty="0" smtClean="0"/>
              <a:t>Access to learning activities on Seneca</a:t>
            </a:r>
            <a:endParaRPr lang="en-GB" sz="3600" dirty="0" smtClean="0"/>
          </a:p>
          <a:p>
            <a:r>
              <a:rPr lang="en-GB" sz="3600" dirty="0" smtClean="0"/>
              <a:t>Lessons and resources available all the time on Google classroom!</a:t>
            </a:r>
          </a:p>
          <a:p>
            <a:endParaRPr lang="en-GB" sz="3200" dirty="0" smtClean="0"/>
          </a:p>
          <a:p>
            <a:pPr marL="0" indent="0">
              <a:buNone/>
            </a:pPr>
            <a:endParaRPr lang="en-GB" sz="3600" dirty="0" smtClean="0"/>
          </a:p>
        </p:txBody>
      </p:sp>
    </p:spTree>
    <p:extLst>
      <p:ext uri="{BB962C8B-B14F-4D97-AF65-F5344CB8AC3E}">
        <p14:creationId xmlns:p14="http://schemas.microsoft.com/office/powerpoint/2010/main" val="1915595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552</Words>
  <Application>Microsoft Office PowerPoint</Application>
  <PresentationFormat>Widescreen</PresentationFormat>
  <Paragraphs>51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GCSE English Literature</vt:lpstr>
      <vt:lpstr>Component 1: Shakespeare and Poetry  (2 hours) (40%)</vt:lpstr>
      <vt:lpstr>Component 2: Post-1914 Prose/Drama, 19th Century Prose and Unseen Poetry (2 hours 30 minutes) (60%)</vt:lpstr>
      <vt:lpstr>Component 2: Post-1914 Prose/Drama, 19th Century Prose and Unseen Poetry (2 hours 30 minutes) (60%)</vt:lpstr>
      <vt:lpstr> English Literature – key messages:  </vt:lpstr>
      <vt:lpstr>PowerPoint Presentation</vt:lpstr>
      <vt:lpstr>PowerPoint Presentation</vt:lpstr>
      <vt:lpstr>So what can we do to help?</vt:lpstr>
      <vt:lpstr>So what can we do to help?</vt:lpstr>
    </vt:vector>
  </TitlesOfParts>
  <Company>The Howard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GCSE English Language and Literature</dc:title>
  <dc:creator>Teacher</dc:creator>
  <cp:lastModifiedBy>Aja Martin</cp:lastModifiedBy>
  <cp:revision>23</cp:revision>
  <dcterms:created xsi:type="dcterms:W3CDTF">2016-09-07T08:41:00Z</dcterms:created>
  <dcterms:modified xsi:type="dcterms:W3CDTF">2023-11-20T12:55:58Z</dcterms:modified>
</cp:coreProperties>
</file>